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</p:sldIdLst>
  <p:sldSz cx="12192000" cy="6858000"/>
  <p:notesSz cx="6888163" cy="100218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81D9"/>
    <a:srgbClr val="A24A0E"/>
    <a:srgbClr val="CFD0F9"/>
    <a:srgbClr val="C37C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653" autoAdjust="0"/>
    <p:restoredTop sz="94660"/>
  </p:normalViewPr>
  <p:slideViewPr>
    <p:cSldViewPr snapToGrid="0">
      <p:cViewPr varScale="1">
        <p:scale>
          <a:sx n="46" d="100"/>
          <a:sy n="46" d="100"/>
        </p:scale>
        <p:origin x="252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37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10928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7012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3146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52271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615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9818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7764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695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2695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37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0436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microsoft.com/office/2007/relationships/media" Target="../media/media7.m4a"/><Relationship Id="rId18" Type="http://schemas.openxmlformats.org/officeDocument/2006/relationships/audio" Target="../media/media9.m4a"/><Relationship Id="rId26" Type="http://schemas.openxmlformats.org/officeDocument/2006/relationships/image" Target="../media/image5.png"/><Relationship Id="rId21" Type="http://schemas.openxmlformats.org/officeDocument/2006/relationships/slideLayout" Target="../slideLayouts/slideLayout2.xml"/><Relationship Id="rId34" Type="http://schemas.openxmlformats.org/officeDocument/2006/relationships/image" Target="../media/image11.png"/><Relationship Id="rId7" Type="http://schemas.microsoft.com/office/2007/relationships/media" Target="../media/media4.m4a"/><Relationship Id="rId12" Type="http://schemas.openxmlformats.org/officeDocument/2006/relationships/audio" Target="../media/media6.m4a"/><Relationship Id="rId17" Type="http://schemas.microsoft.com/office/2007/relationships/media" Target="../media/media9.m4a"/><Relationship Id="rId25" Type="http://schemas.openxmlformats.org/officeDocument/2006/relationships/image" Target="../media/image4.png"/><Relationship Id="rId33" Type="http://schemas.openxmlformats.org/officeDocument/2006/relationships/image" Target="../media/image10.png"/><Relationship Id="rId38" Type="http://schemas.openxmlformats.org/officeDocument/2006/relationships/image" Target="../media/image15.png"/><Relationship Id="rId2" Type="http://schemas.openxmlformats.org/officeDocument/2006/relationships/audio" Target="../media/media1.m4a"/><Relationship Id="rId16" Type="http://schemas.openxmlformats.org/officeDocument/2006/relationships/audio" Target="../media/media8.m4a"/><Relationship Id="rId20" Type="http://schemas.openxmlformats.org/officeDocument/2006/relationships/audio" Target="../media/media10.m4a"/><Relationship Id="rId29" Type="http://schemas.microsoft.com/office/2007/relationships/hdphoto" Target="../media/hdphoto2.wdp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microsoft.com/office/2007/relationships/media" Target="../media/media6.m4a"/><Relationship Id="rId24" Type="http://schemas.openxmlformats.org/officeDocument/2006/relationships/image" Target="../media/image3.jpeg"/><Relationship Id="rId32" Type="http://schemas.openxmlformats.org/officeDocument/2006/relationships/image" Target="../media/image9.png"/><Relationship Id="rId37" Type="http://schemas.openxmlformats.org/officeDocument/2006/relationships/image" Target="../media/image14.png"/><Relationship Id="rId5" Type="http://schemas.microsoft.com/office/2007/relationships/media" Target="../media/media3.m4a"/><Relationship Id="rId15" Type="http://schemas.microsoft.com/office/2007/relationships/media" Target="../media/media8.m4a"/><Relationship Id="rId23" Type="http://schemas.openxmlformats.org/officeDocument/2006/relationships/image" Target="../media/image2.jpeg"/><Relationship Id="rId28" Type="http://schemas.openxmlformats.org/officeDocument/2006/relationships/image" Target="../media/image6.png"/><Relationship Id="rId36" Type="http://schemas.openxmlformats.org/officeDocument/2006/relationships/image" Target="../media/image13.png"/><Relationship Id="rId10" Type="http://schemas.openxmlformats.org/officeDocument/2006/relationships/audio" Target="../media/media5.m4a"/><Relationship Id="rId19" Type="http://schemas.microsoft.com/office/2007/relationships/media" Target="../media/media10.m4a"/><Relationship Id="rId31" Type="http://schemas.openxmlformats.org/officeDocument/2006/relationships/image" Target="../media/image8.png"/><Relationship Id="rId4" Type="http://schemas.openxmlformats.org/officeDocument/2006/relationships/audio" Target="../media/media2.m4a"/><Relationship Id="rId9" Type="http://schemas.microsoft.com/office/2007/relationships/media" Target="../media/media5.m4a"/><Relationship Id="rId14" Type="http://schemas.openxmlformats.org/officeDocument/2006/relationships/audio" Target="../media/media7.m4a"/><Relationship Id="rId22" Type="http://schemas.openxmlformats.org/officeDocument/2006/relationships/image" Target="../media/image1.png"/><Relationship Id="rId27" Type="http://schemas.microsoft.com/office/2007/relationships/hdphoto" Target="../media/hdphoto1.wdp"/><Relationship Id="rId30" Type="http://schemas.openxmlformats.org/officeDocument/2006/relationships/image" Target="../media/image7.png"/><Relationship Id="rId35" Type="http://schemas.openxmlformats.org/officeDocument/2006/relationships/image" Target="../media/image12.png"/><Relationship Id="rId8" Type="http://schemas.openxmlformats.org/officeDocument/2006/relationships/audio" Target="../media/media4.m4a"/><Relationship Id="rId3" Type="http://schemas.microsoft.com/office/2007/relationships/media" Target="../media/media2.m4a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6559024" y="5291421"/>
            <a:ext cx="2136244" cy="1566579"/>
          </a:xfrm>
          <a:prstGeom prst="rect">
            <a:avLst/>
          </a:prstGeom>
        </p:spPr>
      </p:pic>
      <p:pic>
        <p:nvPicPr>
          <p:cNvPr id="1030" name="Picture 6" descr="108 Two Children Talking Illustrations &amp; Clip Art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6049" y="4287842"/>
            <a:ext cx="1994316" cy="1609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Oval Callout 17"/>
          <p:cNvSpPr/>
          <p:nvPr/>
        </p:nvSpPr>
        <p:spPr>
          <a:xfrm>
            <a:off x="5371814" y="3999987"/>
            <a:ext cx="2043959" cy="1351006"/>
          </a:xfrm>
          <a:prstGeom prst="wedgeEllipseCallout">
            <a:avLst>
              <a:gd name="adj1" fmla="val -70003"/>
              <a:gd name="adj2" fmla="val 2164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latin typeface="SassoonPrimary" panose="020B0500000000000000" pitchFamily="34" charset="0"/>
              </a:rPr>
              <a:t>Je </a:t>
            </a:r>
            <a:r>
              <a:rPr lang="en-GB" b="1" dirty="0" err="1">
                <a:latin typeface="SassoonPrimary" panose="020B0500000000000000" pitchFamily="34" charset="0"/>
              </a:rPr>
              <a:t>m’appelle</a:t>
            </a:r>
            <a:r>
              <a:rPr lang="en-GB" b="1" dirty="0">
                <a:latin typeface="SassoonPrimary" panose="020B0500000000000000" pitchFamily="34" charset="0"/>
              </a:rPr>
              <a:t> </a:t>
            </a:r>
          </a:p>
          <a:p>
            <a:r>
              <a:rPr lang="en-GB" b="1" dirty="0">
                <a:latin typeface="SassoonPrimary" panose="020B0500000000000000" pitchFamily="34" charset="0"/>
              </a:rPr>
              <a:t>Marc.</a:t>
            </a:r>
          </a:p>
          <a:p>
            <a:pPr algn="ctr"/>
            <a:endParaRPr lang="en-GB" dirty="0"/>
          </a:p>
        </p:txBody>
      </p:sp>
      <p:pic>
        <p:nvPicPr>
          <p:cNvPr id="2049" name="Picture 9" descr="St Thomas Logo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35" y="101490"/>
            <a:ext cx="1048098" cy="906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11" descr="LDST Logo_blue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7595" y="97633"/>
            <a:ext cx="1498683" cy="584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739488" y="200779"/>
            <a:ext cx="643112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  <a:defRPr/>
            </a:pPr>
            <a:r>
              <a:rPr kumimoji="0" lang="en-GB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French Knowledge Organiser – Year Two – Autumn</a:t>
            </a:r>
            <a:r>
              <a:rPr kumimoji="0" lang="en-GB" altLang="en-US" sz="16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2</a:t>
            </a:r>
            <a:endParaRPr kumimoji="0" lang="en-GB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assoonPrimary" panose="020B0500000000000000" pitchFamily="34" charset="0"/>
            </a:endParaRPr>
          </a:p>
          <a:p>
            <a:pPr lvl="0" algn="ctr">
              <a:defRPr/>
            </a:pPr>
            <a:r>
              <a:rPr lang="en-GB" altLang="en-US" sz="2400" b="1" dirty="0" err="1">
                <a:solidFill>
                  <a:prstClr val="black"/>
                </a:solidFill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J'apprends</a:t>
            </a:r>
            <a:r>
              <a:rPr lang="en-GB" altLang="en-US" sz="2400" b="1" dirty="0">
                <a:solidFill>
                  <a:prstClr val="black"/>
                </a:solidFill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le </a:t>
            </a:r>
            <a:r>
              <a:rPr lang="en-GB" altLang="en-US" sz="2400" b="1" dirty="0" err="1">
                <a:solidFill>
                  <a:prstClr val="black"/>
                </a:solidFill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français</a:t>
            </a:r>
            <a:r>
              <a:rPr lang="en-GB" altLang="en-US" sz="2400" b="1" dirty="0">
                <a:solidFill>
                  <a:prstClr val="black"/>
                </a:solidFill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I’m learning French)</a:t>
            </a:r>
            <a:endParaRPr kumimoji="0" lang="en-GB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assoonPrimary" panose="020B0500000000000000" pitchFamily="34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215986"/>
              </p:ext>
            </p:extLst>
          </p:nvPr>
        </p:nvGraphicFramePr>
        <p:xfrm>
          <a:off x="310292" y="1206045"/>
          <a:ext cx="8697784" cy="20927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3119">
                  <a:extLst>
                    <a:ext uri="{9D8B030D-6E8A-4147-A177-3AD203B41FA5}">
                      <a16:colId xmlns:a16="http://schemas.microsoft.com/office/drawing/2014/main" val="2376612501"/>
                    </a:ext>
                  </a:extLst>
                </a:gridCol>
                <a:gridCol w="2163119">
                  <a:extLst>
                    <a:ext uri="{9D8B030D-6E8A-4147-A177-3AD203B41FA5}">
                      <a16:colId xmlns:a16="http://schemas.microsoft.com/office/drawing/2014/main" val="339214296"/>
                    </a:ext>
                  </a:extLst>
                </a:gridCol>
                <a:gridCol w="2163119">
                  <a:extLst>
                    <a:ext uri="{9D8B030D-6E8A-4147-A177-3AD203B41FA5}">
                      <a16:colId xmlns:a16="http://schemas.microsoft.com/office/drawing/2014/main" val="1941987717"/>
                    </a:ext>
                  </a:extLst>
                </a:gridCol>
                <a:gridCol w="2208427">
                  <a:extLst>
                    <a:ext uri="{9D8B030D-6E8A-4147-A177-3AD203B41FA5}">
                      <a16:colId xmlns:a16="http://schemas.microsoft.com/office/drawing/2014/main" val="4133199697"/>
                    </a:ext>
                  </a:extLst>
                </a:gridCol>
              </a:tblGrid>
              <a:tr h="919663">
                <a:tc>
                  <a:txBody>
                    <a:bodyPr/>
                    <a:lstStyle/>
                    <a:p>
                      <a:endParaRPr lang="en-GB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19891182"/>
                  </a:ext>
                </a:extLst>
              </a:tr>
              <a:tr h="293297">
                <a:tc>
                  <a:txBody>
                    <a:bodyPr/>
                    <a:lstStyle/>
                    <a:p>
                      <a:r>
                        <a:rPr lang="en-GB" dirty="0">
                          <a:latin typeface="SassoonPrimary" panose="020B0500000000000000" pitchFamily="34" charset="0"/>
                        </a:rPr>
                        <a:t>How are you?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SassoonPrimary" panose="020B0500000000000000" pitchFamily="34" charset="0"/>
                        </a:rPr>
                        <a:t>I am fine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SassoonPrimary" panose="020B0500000000000000" pitchFamily="34" charset="0"/>
                        </a:rPr>
                        <a:t>I am not very well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SassoonPrimary" panose="020B0500000000000000" pitchFamily="34" charset="0"/>
                        </a:rPr>
                        <a:t>So, so!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1392425"/>
                  </a:ext>
                </a:extLst>
              </a:tr>
              <a:tr h="807342">
                <a:tc>
                  <a:txBody>
                    <a:bodyPr/>
                    <a:lstStyle/>
                    <a:p>
                      <a:r>
                        <a:rPr lang="en-GB" b="1" dirty="0" err="1">
                          <a:latin typeface="SassoonPrimary" panose="020B0500000000000000" pitchFamily="34" charset="0"/>
                        </a:rPr>
                        <a:t>Ça</a:t>
                      </a:r>
                      <a:r>
                        <a:rPr lang="en-GB" b="1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b="1" dirty="0" err="1">
                          <a:latin typeface="SassoonPrimary" panose="020B0500000000000000" pitchFamily="34" charset="0"/>
                        </a:rPr>
                        <a:t>va</a:t>
                      </a:r>
                      <a:r>
                        <a:rPr lang="en-GB" b="1" dirty="0">
                          <a:latin typeface="SassoonPrimary" panose="020B0500000000000000" pitchFamily="34" charset="0"/>
                        </a:rPr>
                        <a:t>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err="1">
                          <a:latin typeface="SassoonPrimary" panose="020B0500000000000000" pitchFamily="34" charset="0"/>
                        </a:rPr>
                        <a:t>Ça</a:t>
                      </a:r>
                      <a:r>
                        <a:rPr lang="en-GB" b="1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b="1" dirty="0" err="1">
                          <a:latin typeface="SassoonPrimary" panose="020B0500000000000000" pitchFamily="34" charset="0"/>
                        </a:rPr>
                        <a:t>va</a:t>
                      </a:r>
                      <a:r>
                        <a:rPr lang="en-GB" b="1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b="1" dirty="0" err="1">
                          <a:latin typeface="SassoonPrimary" panose="020B0500000000000000" pitchFamily="34" charset="0"/>
                        </a:rPr>
                        <a:t>bien</a:t>
                      </a:r>
                      <a:endParaRPr lang="en-GB" b="1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err="1">
                          <a:latin typeface="SassoonPrimary" panose="020B0500000000000000" pitchFamily="34" charset="0"/>
                        </a:rPr>
                        <a:t>Ça</a:t>
                      </a:r>
                      <a:r>
                        <a:rPr lang="en-GB" b="1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b="1" dirty="0" err="1">
                          <a:latin typeface="SassoonPrimary" panose="020B0500000000000000" pitchFamily="34" charset="0"/>
                        </a:rPr>
                        <a:t>va</a:t>
                      </a:r>
                      <a:r>
                        <a:rPr lang="en-GB" b="1" dirty="0">
                          <a:latin typeface="SassoonPrimary" panose="020B0500000000000000" pitchFamily="34" charset="0"/>
                        </a:rPr>
                        <a:t> mal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i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Comme</a:t>
                      </a:r>
                      <a:r>
                        <a:rPr lang="en-GB" sz="1800" b="1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 ci,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i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comme</a:t>
                      </a:r>
                      <a:r>
                        <a:rPr lang="en-GB" sz="1800" b="1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b="1" i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ça</a:t>
                      </a:r>
                      <a:endParaRPr lang="en-GB" b="1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8901558"/>
                  </a:ext>
                </a:extLst>
              </a:tr>
            </a:tbl>
          </a:graphicData>
        </a:graphic>
      </p:graphicFrame>
      <p:pic>
        <p:nvPicPr>
          <p:cNvPr id="8" name="Picture 7"/>
          <p:cNvPicPr>
            <a:picLocks noChangeAspect="1"/>
          </p:cNvPicPr>
          <p:nvPr/>
        </p:nvPicPr>
        <p:blipFill>
          <a:blip r:embed="rId26"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backgroundRemoval t="885" b="98009" l="0" r="99558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91477" y="1216908"/>
            <a:ext cx="861181" cy="861181"/>
          </a:xfrm>
          <a:prstGeom prst="rect">
            <a:avLst/>
          </a:prstGeom>
        </p:spPr>
      </p:pic>
      <p:pic>
        <p:nvPicPr>
          <p:cNvPr id="1028" name="Picture 4" descr="Hopkins Complaints Policy | Hopkins Solicitors"/>
          <p:cNvPicPr>
            <a:picLocks noChangeAspect="1" noChangeArrowheads="1"/>
          </p:cNvPicPr>
          <p:nvPr/>
        </p:nvPicPr>
        <p:blipFill rotWithShape="1">
          <a:blip r:embed="rId28" cstate="print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28244" b="85687" l="4367" r="33406">
                        <a14:foregroundMark x1="13646" y1="46183" x2="23581" y2="46183"/>
                        <a14:foregroundMark x1="22162" y1="47710" x2="24672" y2="53817"/>
                        <a14:foregroundMark x1="14847" y1="64885" x2="21834" y2="6641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638" t="31097" r="66565" b="20213"/>
          <a:stretch/>
        </p:blipFill>
        <p:spPr bwMode="auto">
          <a:xfrm>
            <a:off x="3071341" y="1262442"/>
            <a:ext cx="816919" cy="790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" descr="Hopkins Complaints Policy | Hopkins Solicitors"/>
          <p:cNvPicPr>
            <a:picLocks noChangeAspect="1" noChangeArrowheads="1"/>
          </p:cNvPicPr>
          <p:nvPr/>
        </p:nvPicPr>
        <p:blipFill rotWithShape="1">
          <a:blip r:embed="rId30" cstate="print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26718" b="85115" l="64847" r="98690">
                        <a14:foregroundMark x1="13646" y1="46183" x2="23581" y2="46183"/>
                        <a14:foregroundMark x1="22162" y1="47710" x2="24672" y2="53817"/>
                        <a14:foregroundMark x1="14847" y1="64885" x2="21834" y2="66412"/>
                        <a14:foregroundMark x1="44760" y1="44656" x2="59279" y2="47710"/>
                        <a14:foregroundMark x1="48253" y1="57824" x2="44432" y2="41603"/>
                        <a14:foregroundMark x1="48253" y1="59924" x2="56332" y2="60878"/>
                        <a14:foregroundMark x1="72926" y1="64504" x2="86572" y2="50191"/>
                        <a14:foregroundMark x1="72926" y1="44656" x2="72926" y2="44656"/>
                        <a14:foregroundMark x1="75000" y1="45611" x2="87118" y2="48092"/>
                        <a14:foregroundMark x1="72380" y1="52672" x2="77620" y2="492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5040" t="29067" r="3549" b="18830"/>
          <a:stretch/>
        </p:blipFill>
        <p:spPr bwMode="auto">
          <a:xfrm>
            <a:off x="5284806" y="1234748"/>
            <a:ext cx="891060" cy="845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" descr="Hopkins Complaints Policy | Hopkins Solicitors"/>
          <p:cNvPicPr>
            <a:picLocks noChangeAspect="1" noChangeArrowheads="1"/>
          </p:cNvPicPr>
          <p:nvPr/>
        </p:nvPicPr>
        <p:blipFill rotWithShape="1">
          <a:blip r:embed="rId31" cstate="print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26718" b="85305" l="34934" r="65939">
                        <a14:foregroundMark x1="13646" y1="46183" x2="23581" y2="46183"/>
                        <a14:foregroundMark x1="22162" y1="47710" x2="24672" y2="53817"/>
                        <a14:foregroundMark x1="14847" y1="64885" x2="21834" y2="66412"/>
                        <a14:foregroundMark x1="44760" y1="44656" x2="59279" y2="47710"/>
                        <a14:foregroundMark x1="48253" y1="57824" x2="44432" y2="41603"/>
                        <a14:foregroundMark x1="48253" y1="59924" x2="56332" y2="608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710" t="30082" r="35493" b="21228"/>
          <a:stretch/>
        </p:blipFill>
        <p:spPr bwMode="auto">
          <a:xfrm>
            <a:off x="7572412" y="1234748"/>
            <a:ext cx="816919" cy="790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A5150E7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32"/>
          <a:stretch>
            <a:fillRect/>
          </a:stretch>
        </p:blipFill>
        <p:spPr>
          <a:xfrm>
            <a:off x="1489676" y="2557053"/>
            <a:ext cx="609600" cy="609600"/>
          </a:xfrm>
          <a:prstGeom prst="rect">
            <a:avLst/>
          </a:prstGeom>
        </p:spPr>
      </p:pic>
      <p:pic>
        <p:nvPicPr>
          <p:cNvPr id="12" name="F6985C3F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32"/>
          <a:stretch>
            <a:fillRect/>
          </a:stretch>
        </p:blipFill>
        <p:spPr>
          <a:xfrm>
            <a:off x="3865717" y="2557053"/>
            <a:ext cx="609600" cy="609600"/>
          </a:xfrm>
          <a:prstGeom prst="rect">
            <a:avLst/>
          </a:prstGeom>
        </p:spPr>
      </p:pic>
      <p:pic>
        <p:nvPicPr>
          <p:cNvPr id="13" name="83BD6B8C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32"/>
          <a:stretch>
            <a:fillRect/>
          </a:stretch>
        </p:blipFill>
        <p:spPr>
          <a:xfrm>
            <a:off x="5989883" y="2524315"/>
            <a:ext cx="609600" cy="609600"/>
          </a:xfrm>
          <a:prstGeom prst="rect">
            <a:avLst/>
          </a:prstGeom>
        </p:spPr>
      </p:pic>
      <p:pic>
        <p:nvPicPr>
          <p:cNvPr id="14" name="E40EBA7A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32"/>
          <a:stretch>
            <a:fillRect/>
          </a:stretch>
        </p:blipFill>
        <p:spPr>
          <a:xfrm>
            <a:off x="8188190" y="2524315"/>
            <a:ext cx="609600" cy="6096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9111551" y="1206045"/>
            <a:ext cx="2743905" cy="2050530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0" y="6062528"/>
            <a:ext cx="1415750" cy="795472"/>
          </a:xfrm>
          <a:prstGeom prst="rect">
            <a:avLst/>
          </a:prstGeom>
        </p:spPr>
      </p:pic>
      <p:sp>
        <p:nvSpPr>
          <p:cNvPr id="40" name="Oval Callout 39"/>
          <p:cNvSpPr/>
          <p:nvPr/>
        </p:nvSpPr>
        <p:spPr>
          <a:xfrm>
            <a:off x="1399056" y="3913648"/>
            <a:ext cx="2043959" cy="1351006"/>
          </a:xfrm>
          <a:prstGeom prst="wedgeEllipseCallout">
            <a:avLst>
              <a:gd name="adj1" fmla="val 67028"/>
              <a:gd name="adj2" fmla="val 3506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latin typeface="SassoonPrimary" panose="020B0500000000000000" pitchFamily="34" charset="0"/>
              </a:rPr>
              <a:t>Comment </a:t>
            </a:r>
            <a:r>
              <a:rPr lang="en-GB" b="1" dirty="0" err="1">
                <a:latin typeface="SassoonPrimary" panose="020B0500000000000000" pitchFamily="34" charset="0"/>
              </a:rPr>
              <a:t>tu</a:t>
            </a:r>
            <a:r>
              <a:rPr lang="en-GB" b="1" dirty="0">
                <a:latin typeface="SassoonPrimary" panose="020B0500000000000000" pitchFamily="34" charset="0"/>
              </a:rPr>
              <a:t> </a:t>
            </a:r>
            <a:r>
              <a:rPr lang="en-GB" b="1" dirty="0" err="1">
                <a:latin typeface="SassoonPrimary" panose="020B0500000000000000" pitchFamily="34" charset="0"/>
              </a:rPr>
              <a:t>t’appelles</a:t>
            </a:r>
            <a:r>
              <a:rPr lang="en-GB" b="1" dirty="0">
                <a:latin typeface="SassoonPrimary" panose="020B0500000000000000" pitchFamily="34" charset="0"/>
              </a:rPr>
              <a:t>?</a:t>
            </a:r>
          </a:p>
        </p:txBody>
      </p:sp>
      <p:pic>
        <p:nvPicPr>
          <p:cNvPr id="16" name="F6F72FF1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32"/>
          <a:stretch>
            <a:fillRect/>
          </a:stretch>
        </p:blipFill>
        <p:spPr>
          <a:xfrm>
            <a:off x="2790457" y="4284351"/>
            <a:ext cx="609600" cy="609600"/>
          </a:xfrm>
          <a:prstGeom prst="rect">
            <a:avLst/>
          </a:prstGeom>
        </p:spPr>
      </p:pic>
      <p:pic>
        <p:nvPicPr>
          <p:cNvPr id="17" name="51119D64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32"/>
          <a:stretch>
            <a:fillRect/>
          </a:stretch>
        </p:blipFill>
        <p:spPr>
          <a:xfrm>
            <a:off x="6599483" y="4589151"/>
            <a:ext cx="609600" cy="6096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525959" y="5226590"/>
            <a:ext cx="18357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>
                <a:latin typeface="SassoonPrimary" panose="020B0500000000000000" pitchFamily="34" charset="0"/>
              </a:rPr>
              <a:t>What is your name?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503637" y="5358709"/>
            <a:ext cx="163698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>
                <a:latin typeface="SassoonPrimary" panose="020B0500000000000000" pitchFamily="34" charset="0"/>
              </a:rPr>
              <a:t>My name is Marc.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5"/>
          <a:stretch>
            <a:fillRect/>
          </a:stretch>
        </p:blipFill>
        <p:spPr>
          <a:xfrm>
            <a:off x="7572412" y="3458733"/>
            <a:ext cx="2240445" cy="174001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6"/>
          <a:stretch>
            <a:fillRect/>
          </a:stretch>
        </p:blipFill>
        <p:spPr>
          <a:xfrm>
            <a:off x="9812857" y="3458733"/>
            <a:ext cx="2085309" cy="1599689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7"/>
          <a:stretch>
            <a:fillRect/>
          </a:stretch>
        </p:blipFill>
        <p:spPr>
          <a:xfrm>
            <a:off x="8880571" y="5249491"/>
            <a:ext cx="2060140" cy="1567971"/>
          </a:xfrm>
          <a:prstGeom prst="rect">
            <a:avLst/>
          </a:prstGeom>
        </p:spPr>
      </p:pic>
      <p:pic>
        <p:nvPicPr>
          <p:cNvPr id="45" name="A156C04B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32"/>
          <a:stretch>
            <a:fillRect/>
          </a:stretch>
        </p:blipFill>
        <p:spPr>
          <a:xfrm>
            <a:off x="7569124" y="5561879"/>
            <a:ext cx="430687" cy="430687"/>
          </a:xfrm>
          <a:prstGeom prst="rect">
            <a:avLst/>
          </a:prstGeom>
        </p:spPr>
      </p:pic>
      <p:pic>
        <p:nvPicPr>
          <p:cNvPr id="46" name="05297A1C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32"/>
          <a:stretch>
            <a:fillRect/>
          </a:stretch>
        </p:blipFill>
        <p:spPr>
          <a:xfrm>
            <a:off x="8614308" y="3794974"/>
            <a:ext cx="410023" cy="410023"/>
          </a:xfrm>
          <a:prstGeom prst="rect">
            <a:avLst/>
          </a:prstGeom>
        </p:spPr>
      </p:pic>
      <p:pic>
        <p:nvPicPr>
          <p:cNvPr id="47" name="D1CB9E80">
            <a:hlinkClick r:id="" action="ppaction://media"/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32"/>
          <a:stretch>
            <a:fillRect/>
          </a:stretch>
        </p:blipFill>
        <p:spPr>
          <a:xfrm>
            <a:off x="10823600" y="3772987"/>
            <a:ext cx="453999" cy="453999"/>
          </a:xfrm>
          <a:prstGeom prst="rect">
            <a:avLst/>
          </a:prstGeom>
        </p:spPr>
      </p:pic>
      <p:pic>
        <p:nvPicPr>
          <p:cNvPr id="48" name="F6D16073">
            <a:hlinkClick r:id="" action="ppaction://media"/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32"/>
          <a:stretch>
            <a:fillRect/>
          </a:stretch>
        </p:blipFill>
        <p:spPr>
          <a:xfrm>
            <a:off x="9874753" y="5429964"/>
            <a:ext cx="443981" cy="443981"/>
          </a:xfrm>
          <a:prstGeom prst="rect">
            <a:avLst/>
          </a:prstGeom>
        </p:spPr>
      </p:pic>
      <p:pic>
        <p:nvPicPr>
          <p:cNvPr id="33" name="Picture 32" descr="Qr code&#10;&#10;Description automatically generated">
            <a:extLst>
              <a:ext uri="{FF2B5EF4-FFF2-40B4-BE49-F238E27FC236}">
                <a16:creationId xmlns:a16="http://schemas.microsoft.com/office/drawing/2014/main" id="{8F9E6806-010B-4F06-AE28-25AB59952957}"/>
              </a:ext>
            </a:extLst>
          </p:cNvPr>
          <p:cNvPicPr>
            <a:picLocks noChangeAspect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9525" y="6105525"/>
            <a:ext cx="752475" cy="75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093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49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997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834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2485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2183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253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533" fill="hold"/>
                                        <p:tgtEl>
                                          <p:spTgt spid="4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5"/>
                </p:tgtEl>
              </p:cMediaNode>
            </p:audio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2136" fill="hold"/>
                                        <p:tgtEl>
                                          <p:spTgt spid="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audio>
              <p:cMediaNode vol="8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6"/>
                </p:tgtEl>
              </p:cMediaNode>
            </p:audio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1858" fill="hold"/>
                                        <p:tgtEl>
                                          <p:spTgt spid="4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audio>
              <p:cMediaNode vol="8000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7"/>
                </p:tgtEl>
              </p:cMediaNode>
            </p:audio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0" dur="2251" fill="hold"/>
                                        <p:tgtEl>
                                          <p:spTgt spid="4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audio>
              <p:cMediaNode vol="80000">
                <p:cTn id="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8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66</Words>
  <Application>Microsoft Office PowerPoint</Application>
  <PresentationFormat>Widescreen</PresentationFormat>
  <Paragraphs>16</Paragraphs>
  <Slides>1</Slides>
  <Notes>0</Notes>
  <HiddenSlides>0</HiddenSlides>
  <MMClips>10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SassoonPrimary</vt:lpstr>
      <vt:lpstr>Times New Roman</vt:lpstr>
      <vt:lpstr>Office Theme</vt:lpstr>
      <vt:lpstr>PowerPoint Presentation</vt:lpstr>
    </vt:vector>
  </TitlesOfParts>
  <Company>St Thomas CE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RMarkwick</dc:creator>
  <cp:lastModifiedBy>RMarkwick</cp:lastModifiedBy>
  <cp:revision>101</cp:revision>
  <cp:lastPrinted>2021-08-14T21:14:37Z</cp:lastPrinted>
  <dcterms:created xsi:type="dcterms:W3CDTF">2021-03-16T12:13:10Z</dcterms:created>
  <dcterms:modified xsi:type="dcterms:W3CDTF">2021-09-01T10:25:12Z</dcterms:modified>
  <cp:contentStatus/>
</cp:coreProperties>
</file>