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</p:sldIdLst>
  <p:sldSz cx="12192000" cy="6858000"/>
  <p:notesSz cx="6888163" cy="100218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381D9"/>
    <a:srgbClr val="A24A0E"/>
    <a:srgbClr val="CFD0F9"/>
    <a:srgbClr val="C37C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653" autoAdjust="0"/>
    <p:restoredTop sz="94660"/>
  </p:normalViewPr>
  <p:slideViewPr>
    <p:cSldViewPr snapToGrid="0">
      <p:cViewPr varScale="1">
        <p:scale>
          <a:sx n="46" d="100"/>
          <a:sy n="46" d="100"/>
        </p:scale>
        <p:origin x="252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37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10928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07012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3146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52271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615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9818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7764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6951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2695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37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0436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microsoft.com/office/2007/relationships/media" Target="../media/media7.m4a"/><Relationship Id="rId18" Type="http://schemas.openxmlformats.org/officeDocument/2006/relationships/audio" Target="../media/media9.m4a"/><Relationship Id="rId26" Type="http://schemas.openxmlformats.org/officeDocument/2006/relationships/audio" Target="../media/media13.m4a"/><Relationship Id="rId39" Type="http://schemas.openxmlformats.org/officeDocument/2006/relationships/image" Target="../media/image12.png"/><Relationship Id="rId21" Type="http://schemas.microsoft.com/office/2007/relationships/media" Target="../media/media11.m4a"/><Relationship Id="rId34" Type="http://schemas.openxmlformats.org/officeDocument/2006/relationships/image" Target="../media/image7.jpeg"/><Relationship Id="rId42" Type="http://schemas.openxmlformats.org/officeDocument/2006/relationships/image" Target="../media/image15.jpeg"/><Relationship Id="rId7" Type="http://schemas.microsoft.com/office/2007/relationships/media" Target="../media/media4.m4a"/><Relationship Id="rId2" Type="http://schemas.openxmlformats.org/officeDocument/2006/relationships/audio" Target="../media/media1.m4a"/><Relationship Id="rId16" Type="http://schemas.openxmlformats.org/officeDocument/2006/relationships/audio" Target="../media/media8.m4a"/><Relationship Id="rId20" Type="http://schemas.openxmlformats.org/officeDocument/2006/relationships/audio" Target="../media/media10.m4a"/><Relationship Id="rId29" Type="http://schemas.openxmlformats.org/officeDocument/2006/relationships/image" Target="../media/image2.png"/><Relationship Id="rId41" Type="http://schemas.openxmlformats.org/officeDocument/2006/relationships/image" Target="../media/image14.png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microsoft.com/office/2007/relationships/media" Target="../media/media6.m4a"/><Relationship Id="rId24" Type="http://schemas.openxmlformats.org/officeDocument/2006/relationships/audio" Target="../media/media12.m4a"/><Relationship Id="rId32" Type="http://schemas.openxmlformats.org/officeDocument/2006/relationships/image" Target="../media/image5.png"/><Relationship Id="rId37" Type="http://schemas.openxmlformats.org/officeDocument/2006/relationships/image" Target="../media/image10.png"/><Relationship Id="rId40" Type="http://schemas.openxmlformats.org/officeDocument/2006/relationships/image" Target="../media/image13.png"/><Relationship Id="rId5" Type="http://schemas.microsoft.com/office/2007/relationships/media" Target="../media/media3.m4a"/><Relationship Id="rId15" Type="http://schemas.microsoft.com/office/2007/relationships/media" Target="../media/media8.m4a"/><Relationship Id="rId23" Type="http://schemas.microsoft.com/office/2007/relationships/media" Target="../media/media12.m4a"/><Relationship Id="rId28" Type="http://schemas.openxmlformats.org/officeDocument/2006/relationships/image" Target="../media/image1.jpeg"/><Relationship Id="rId36" Type="http://schemas.openxmlformats.org/officeDocument/2006/relationships/image" Target="../media/image9.png"/><Relationship Id="rId10" Type="http://schemas.openxmlformats.org/officeDocument/2006/relationships/audio" Target="../media/media5.m4a"/><Relationship Id="rId19" Type="http://schemas.microsoft.com/office/2007/relationships/media" Target="../media/media10.m4a"/><Relationship Id="rId31" Type="http://schemas.openxmlformats.org/officeDocument/2006/relationships/image" Target="../media/image4.png"/><Relationship Id="rId4" Type="http://schemas.openxmlformats.org/officeDocument/2006/relationships/audio" Target="../media/media2.m4a"/><Relationship Id="rId9" Type="http://schemas.microsoft.com/office/2007/relationships/media" Target="../media/media5.m4a"/><Relationship Id="rId14" Type="http://schemas.openxmlformats.org/officeDocument/2006/relationships/audio" Target="../media/media7.m4a"/><Relationship Id="rId22" Type="http://schemas.openxmlformats.org/officeDocument/2006/relationships/audio" Target="../media/media11.m4a"/><Relationship Id="rId27" Type="http://schemas.openxmlformats.org/officeDocument/2006/relationships/slideLayout" Target="../slideLayouts/slideLayout2.xml"/><Relationship Id="rId30" Type="http://schemas.openxmlformats.org/officeDocument/2006/relationships/image" Target="../media/image3.png"/><Relationship Id="rId35" Type="http://schemas.openxmlformats.org/officeDocument/2006/relationships/image" Target="../media/image8.jpeg"/><Relationship Id="rId43" Type="http://schemas.openxmlformats.org/officeDocument/2006/relationships/image" Target="../media/image16.png"/><Relationship Id="rId8" Type="http://schemas.openxmlformats.org/officeDocument/2006/relationships/audio" Target="../media/media4.m4a"/><Relationship Id="rId3" Type="http://schemas.microsoft.com/office/2007/relationships/media" Target="../media/media2.m4a"/><Relationship Id="rId12" Type="http://schemas.openxmlformats.org/officeDocument/2006/relationships/audio" Target="../media/media6.m4a"/><Relationship Id="rId17" Type="http://schemas.microsoft.com/office/2007/relationships/media" Target="../media/media9.m4a"/><Relationship Id="rId25" Type="http://schemas.microsoft.com/office/2007/relationships/media" Target="../media/media13.m4a"/><Relationship Id="rId33" Type="http://schemas.openxmlformats.org/officeDocument/2006/relationships/image" Target="../media/image6.png"/><Relationship Id="rId38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9" descr="St Thomas Logo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35" y="101490"/>
            <a:ext cx="1048098" cy="906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11" descr="LDST Logo_blue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7595" y="97633"/>
            <a:ext cx="1498683" cy="584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366464" y="200779"/>
            <a:ext cx="517718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  <a:defRPr/>
            </a:pPr>
            <a:r>
              <a:rPr kumimoji="0" lang="en-GB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French Knowledge Organiser – Year Two – Summer 2</a:t>
            </a:r>
            <a:endParaRPr kumimoji="0" lang="en-GB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assoonPrimary" panose="020B0500000000000000" pitchFamily="34" charset="0"/>
            </a:endParaRPr>
          </a:p>
          <a:p>
            <a:pPr lvl="0" algn="ctr">
              <a:defRPr/>
            </a:pPr>
            <a:r>
              <a:rPr lang="en-GB" altLang="en-US" sz="2400" b="1" dirty="0">
                <a:solidFill>
                  <a:prstClr val="black"/>
                </a:solidFill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les </a:t>
            </a:r>
            <a:r>
              <a:rPr lang="en-GB" altLang="en-US" sz="2400" b="1" dirty="0" err="1">
                <a:solidFill>
                  <a:prstClr val="black"/>
                </a:solidFill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animaux</a:t>
            </a:r>
            <a:r>
              <a:rPr lang="en-GB" altLang="en-US" sz="2400" b="1" dirty="0">
                <a:solidFill>
                  <a:prstClr val="black"/>
                </a:solidFill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animals</a:t>
            </a:r>
            <a:r>
              <a:rPr kumimoji="0" lang="en-GB" altLang="en-US" sz="24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kumimoji="0" lang="en-GB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assoonPrimary" panose="020B0500000000000000" pitchFamily="34" charset="0"/>
            </a:endParaRP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0" y="6062528"/>
            <a:ext cx="1415750" cy="795472"/>
          </a:xfrm>
          <a:prstGeom prst="rect">
            <a:avLst/>
          </a:prstGeom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5229384"/>
              </p:ext>
            </p:extLst>
          </p:nvPr>
        </p:nvGraphicFramePr>
        <p:xfrm>
          <a:off x="1938557" y="2898593"/>
          <a:ext cx="8128000" cy="311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5600">
                  <a:extLst>
                    <a:ext uri="{9D8B030D-6E8A-4147-A177-3AD203B41FA5}">
                      <a16:colId xmlns:a16="http://schemas.microsoft.com/office/drawing/2014/main" val="2344980893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3126971564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3367569139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3923159202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322054615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03498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SassoonPrimary" panose="020B0500000000000000" pitchFamily="34" charset="0"/>
                        </a:rPr>
                        <a:t>un lion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SassoonPrimary" panose="020B0500000000000000" pitchFamily="34" charset="0"/>
                        </a:rPr>
                        <a:t>un </a:t>
                      </a:r>
                      <a:r>
                        <a:rPr lang="en-GB" dirty="0" err="1">
                          <a:latin typeface="SassoonPrimary" panose="020B0500000000000000" pitchFamily="34" charset="0"/>
                        </a:rPr>
                        <a:t>oiseau</a:t>
                      </a:r>
                      <a:endParaRPr lang="en-GB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SassoonPrimary" panose="020B0500000000000000" pitchFamily="34" charset="0"/>
                        </a:rPr>
                        <a:t>un lapin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SassoonPrimary" panose="020B0500000000000000" pitchFamily="34" charset="0"/>
                        </a:rPr>
                        <a:t>un cheval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SassoonPrimary" panose="020B0500000000000000" pitchFamily="34" charset="0"/>
                        </a:rPr>
                        <a:t>un mouton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81531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SassoonPrimary" panose="020B0500000000000000" pitchFamily="34" charset="0"/>
                      </a:endParaRPr>
                    </a:p>
                    <a:p>
                      <a:endParaRPr lang="en-GB" dirty="0">
                        <a:latin typeface="SassoonPrimary" panose="020B0500000000000000" pitchFamily="34" charset="0"/>
                      </a:endParaRPr>
                    </a:p>
                    <a:p>
                      <a:endParaRPr lang="en-GB" dirty="0">
                        <a:latin typeface="SassoonPrimary" panose="020B0500000000000000" pitchFamily="34" charset="0"/>
                      </a:endParaRPr>
                    </a:p>
                    <a:p>
                      <a:endParaRPr lang="en-GB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17681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SassoonPrimary" panose="020B0500000000000000" pitchFamily="34" charset="0"/>
                        </a:rPr>
                        <a:t>un</a:t>
                      </a:r>
                      <a:r>
                        <a:rPr lang="en-GB" baseline="0" dirty="0">
                          <a:latin typeface="SassoonPrimary" panose="020B0500000000000000" pitchFamily="34" charset="0"/>
                        </a:rPr>
                        <a:t> singe</a:t>
                      </a:r>
                      <a:endParaRPr lang="en-GB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SassoonPrimary" panose="020B0500000000000000" pitchFamily="34" charset="0"/>
                        </a:rPr>
                        <a:t>un canard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SassoonPrimary" panose="020B0500000000000000" pitchFamily="34" charset="0"/>
                        </a:rPr>
                        <a:t>un </a:t>
                      </a:r>
                      <a:r>
                        <a:rPr lang="en-GB" dirty="0" err="1">
                          <a:latin typeface="SassoonPrimary" panose="020B0500000000000000" pitchFamily="34" charset="0"/>
                        </a:rPr>
                        <a:t>cochon</a:t>
                      </a:r>
                      <a:endParaRPr lang="en-GB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b="1" u="sng" dirty="0" err="1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une</a:t>
                      </a:r>
                      <a:r>
                        <a:rPr lang="en-GB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dirty="0" err="1">
                          <a:latin typeface="SassoonPrimary" panose="020B0500000000000000" pitchFamily="34" charset="0"/>
                        </a:rPr>
                        <a:t>souris</a:t>
                      </a:r>
                      <a:endParaRPr lang="en-GB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b="1" u="sng" dirty="0" err="1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une</a:t>
                      </a:r>
                      <a:r>
                        <a:rPr lang="en-GB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dirty="0" err="1">
                          <a:latin typeface="SassoonPrimary" panose="020B0500000000000000" pitchFamily="34" charset="0"/>
                        </a:rPr>
                        <a:t>vache</a:t>
                      </a:r>
                      <a:endParaRPr lang="en-GB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5661767"/>
                  </a:ext>
                </a:extLst>
              </a:tr>
            </a:tbl>
          </a:graphicData>
        </a:graphic>
      </p:graphicFrame>
      <p:pic>
        <p:nvPicPr>
          <p:cNvPr id="8" name="Picture 7"/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2130194" y="3003597"/>
            <a:ext cx="1042161" cy="104681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3683350" y="2993031"/>
            <a:ext cx="1350950" cy="106794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5530910" y="2980854"/>
            <a:ext cx="943294" cy="1054531"/>
          </a:xfrm>
          <a:prstGeom prst="rect">
            <a:avLst/>
          </a:prstGeom>
        </p:spPr>
      </p:pic>
      <p:pic>
        <p:nvPicPr>
          <p:cNvPr id="6148" name="Picture 4" descr="HD Horse Coat - Lakeside Saddlery"/>
          <p:cNvPicPr>
            <a:picLocks noChangeAspect="1" noChangeArrowheads="1"/>
          </p:cNvPicPr>
          <p:nvPr/>
        </p:nvPicPr>
        <p:blipFill rotWithShape="1"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69" b="5564"/>
          <a:stretch/>
        </p:blipFill>
        <p:spPr bwMode="auto">
          <a:xfrm>
            <a:off x="6970814" y="2903309"/>
            <a:ext cx="1321862" cy="1145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Sheep Realistic Stock Illustrations – 689 Sheep Realistic Stock  Illustrations, Vectors &amp; Clipart - Dreamstime"/>
          <p:cNvPicPr>
            <a:picLocks noChangeAspect="1" noChangeArrowheads="1"/>
          </p:cNvPicPr>
          <p:nvPr/>
        </p:nvPicPr>
        <p:blipFill rotWithShape="1"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38" t="14275" r="10268" b="14849"/>
          <a:stretch/>
        </p:blipFill>
        <p:spPr bwMode="auto">
          <a:xfrm>
            <a:off x="8551965" y="2970404"/>
            <a:ext cx="1388278" cy="1064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8598178"/>
              </p:ext>
            </p:extLst>
          </p:nvPr>
        </p:nvGraphicFramePr>
        <p:xfrm>
          <a:off x="9208265" y="1298508"/>
          <a:ext cx="2658659" cy="12852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658659">
                  <a:extLst>
                    <a:ext uri="{9D8B030D-6E8A-4147-A177-3AD203B41FA5}">
                      <a16:colId xmlns:a16="http://schemas.microsoft.com/office/drawing/2014/main" val="22812995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SassoonPrimary" panose="020B0500000000000000" pitchFamily="34" charset="0"/>
                        </a:rPr>
                        <a:t>Grammar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19153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SassoonPrimary" panose="020B0500000000000000" pitchFamily="34" charset="0"/>
                        </a:rPr>
                        <a:t>The indefinite</a:t>
                      </a:r>
                      <a:r>
                        <a:rPr lang="en-GB" baseline="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dirty="0">
                          <a:latin typeface="SassoonPrimary" panose="020B0500000000000000" pitchFamily="34" charset="0"/>
                        </a:rPr>
                        <a:t>article ‘a’ is either </a:t>
                      </a:r>
                      <a:r>
                        <a:rPr lang="en-GB" b="0" dirty="0">
                          <a:latin typeface="SassoonPrimary" panose="020B0500000000000000" pitchFamily="34" charset="0"/>
                        </a:rPr>
                        <a:t>masculine (un)</a:t>
                      </a:r>
                      <a:r>
                        <a:rPr lang="en-GB" b="0" baseline="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baseline="0" dirty="0">
                          <a:latin typeface="SassoonPrimary" panose="020B0500000000000000" pitchFamily="34" charset="0"/>
                        </a:rPr>
                        <a:t>or feminine (</a:t>
                      </a:r>
                      <a:r>
                        <a:rPr lang="en-GB" b="1" u="sng" baseline="0" dirty="0" err="1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une</a:t>
                      </a:r>
                      <a:r>
                        <a:rPr lang="en-GB" baseline="0" dirty="0">
                          <a:latin typeface="SassoonPrimary" panose="020B0500000000000000" pitchFamily="34" charset="0"/>
                        </a:rPr>
                        <a:t>).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0306632"/>
                  </a:ext>
                </a:extLst>
              </a:tr>
            </a:tbl>
          </a:graphicData>
        </a:graphic>
      </p:graphicFrame>
      <p:pic>
        <p:nvPicPr>
          <p:cNvPr id="15" name="Picture 14"/>
          <p:cNvPicPr>
            <a:picLocks noChangeAspect="1"/>
          </p:cNvPicPr>
          <p:nvPr/>
        </p:nvPicPr>
        <p:blipFill>
          <a:blip r:embed="rId36"/>
          <a:stretch>
            <a:fillRect/>
          </a:stretch>
        </p:blipFill>
        <p:spPr>
          <a:xfrm>
            <a:off x="2069084" y="4466391"/>
            <a:ext cx="1347769" cy="112300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7"/>
          <a:stretch>
            <a:fillRect/>
          </a:stretch>
        </p:blipFill>
        <p:spPr>
          <a:xfrm>
            <a:off x="3912668" y="4482867"/>
            <a:ext cx="1113394" cy="108887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8"/>
          <a:stretch>
            <a:fillRect/>
          </a:stretch>
        </p:blipFill>
        <p:spPr>
          <a:xfrm>
            <a:off x="5264474" y="4592685"/>
            <a:ext cx="1471252" cy="97905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39"/>
          <a:srcRect l="-1484" t="941" r="10624" b="-941"/>
          <a:stretch/>
        </p:blipFill>
        <p:spPr>
          <a:xfrm>
            <a:off x="6886897" y="4696233"/>
            <a:ext cx="1512872" cy="87550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0"/>
          <a:stretch>
            <a:fillRect/>
          </a:stretch>
        </p:blipFill>
        <p:spPr>
          <a:xfrm>
            <a:off x="8550940" y="4593639"/>
            <a:ext cx="1496350" cy="995753"/>
          </a:xfrm>
          <a:prstGeom prst="rect">
            <a:avLst/>
          </a:prstGeom>
        </p:spPr>
      </p:pic>
      <p:pic>
        <p:nvPicPr>
          <p:cNvPr id="25" name="6B8608C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1"/>
          <a:stretch>
            <a:fillRect/>
          </a:stretch>
        </p:blipFill>
        <p:spPr>
          <a:xfrm>
            <a:off x="3416853" y="500190"/>
            <a:ext cx="504848" cy="504848"/>
          </a:xfrm>
          <a:prstGeom prst="rect">
            <a:avLst/>
          </a:prstGeom>
        </p:spPr>
      </p:pic>
      <p:pic>
        <p:nvPicPr>
          <p:cNvPr id="26" name="B103F6D6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1"/>
          <a:stretch>
            <a:fillRect/>
          </a:stretch>
        </p:blipFill>
        <p:spPr>
          <a:xfrm>
            <a:off x="4752508" y="5613596"/>
            <a:ext cx="418070" cy="418070"/>
          </a:xfrm>
          <a:prstGeom prst="rect">
            <a:avLst/>
          </a:prstGeom>
        </p:spPr>
      </p:pic>
      <p:pic>
        <p:nvPicPr>
          <p:cNvPr id="27" name="5F3551E2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41"/>
          <a:stretch>
            <a:fillRect/>
          </a:stretch>
        </p:blipFill>
        <p:spPr>
          <a:xfrm>
            <a:off x="7998700" y="4035385"/>
            <a:ext cx="426951" cy="426951"/>
          </a:xfrm>
          <a:prstGeom prst="rect">
            <a:avLst/>
          </a:prstGeom>
        </p:spPr>
      </p:pic>
      <p:pic>
        <p:nvPicPr>
          <p:cNvPr id="28" name="D9C352E7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41"/>
          <a:stretch>
            <a:fillRect/>
          </a:stretch>
        </p:blipFill>
        <p:spPr>
          <a:xfrm>
            <a:off x="6399732" y="5635919"/>
            <a:ext cx="426609" cy="426609"/>
          </a:xfrm>
          <a:prstGeom prst="rect">
            <a:avLst/>
          </a:prstGeom>
        </p:spPr>
      </p:pic>
      <p:pic>
        <p:nvPicPr>
          <p:cNvPr id="30" name="74179D15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41"/>
          <a:stretch>
            <a:fillRect/>
          </a:stretch>
        </p:blipFill>
        <p:spPr>
          <a:xfrm>
            <a:off x="6357794" y="4060976"/>
            <a:ext cx="385934" cy="385934"/>
          </a:xfrm>
          <a:prstGeom prst="rect">
            <a:avLst/>
          </a:prstGeom>
        </p:spPr>
      </p:pic>
      <p:pic>
        <p:nvPicPr>
          <p:cNvPr id="40" name="8ECA0D16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41"/>
          <a:stretch>
            <a:fillRect/>
          </a:stretch>
        </p:blipFill>
        <p:spPr>
          <a:xfrm>
            <a:off x="2929941" y="4060976"/>
            <a:ext cx="468784" cy="468784"/>
          </a:xfrm>
          <a:prstGeom prst="rect">
            <a:avLst/>
          </a:prstGeom>
        </p:spPr>
      </p:pic>
      <p:pic>
        <p:nvPicPr>
          <p:cNvPr id="42" name="A20139E6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41"/>
          <a:stretch>
            <a:fillRect/>
          </a:stretch>
        </p:blipFill>
        <p:spPr>
          <a:xfrm>
            <a:off x="9769832" y="4073891"/>
            <a:ext cx="427252" cy="427252"/>
          </a:xfrm>
          <a:prstGeom prst="rect">
            <a:avLst/>
          </a:prstGeom>
        </p:spPr>
      </p:pic>
      <p:pic>
        <p:nvPicPr>
          <p:cNvPr id="45" name="BBD43DE1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41"/>
          <a:stretch>
            <a:fillRect/>
          </a:stretch>
        </p:blipFill>
        <p:spPr>
          <a:xfrm>
            <a:off x="4726075" y="4040089"/>
            <a:ext cx="442778" cy="442778"/>
          </a:xfrm>
          <a:prstGeom prst="rect">
            <a:avLst/>
          </a:prstGeom>
        </p:spPr>
      </p:pic>
      <p:pic>
        <p:nvPicPr>
          <p:cNvPr id="46" name="4D22014C">
            <a:hlinkClick r:id="" action="ppaction://media"/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41"/>
          <a:stretch>
            <a:fillRect/>
          </a:stretch>
        </p:blipFill>
        <p:spPr>
          <a:xfrm>
            <a:off x="2964759" y="5610434"/>
            <a:ext cx="452094" cy="452094"/>
          </a:xfrm>
          <a:prstGeom prst="rect">
            <a:avLst/>
          </a:prstGeom>
        </p:spPr>
      </p:pic>
      <p:pic>
        <p:nvPicPr>
          <p:cNvPr id="47" name="C9A2627C">
            <a:hlinkClick r:id="" action="ppaction://media"/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41"/>
          <a:stretch>
            <a:fillRect/>
          </a:stretch>
        </p:blipFill>
        <p:spPr>
          <a:xfrm>
            <a:off x="8037009" y="5653088"/>
            <a:ext cx="409440" cy="409440"/>
          </a:xfrm>
          <a:prstGeom prst="rect">
            <a:avLst/>
          </a:prstGeom>
        </p:spPr>
      </p:pic>
      <p:pic>
        <p:nvPicPr>
          <p:cNvPr id="48" name="485B7270">
            <a:hlinkClick r:id="" action="ppaction://media"/>
          </p:cNvPr>
          <p:cNvPicPr>
            <a:picLocks noChangeAspect="1"/>
          </p:cNvPicPr>
          <p:nvPr>
            <a:audioFile r:link="rId22"/>
            <p:extLst>
              <p:ext uri="{DAA4B4D4-6D71-4841-9C94-3DE7FCFB9230}">
                <p14:media xmlns:p14="http://schemas.microsoft.com/office/powerpoint/2010/main" r:embed="rId21"/>
              </p:ext>
            </p:extLst>
          </p:nvPr>
        </p:nvPicPr>
        <p:blipFill>
          <a:blip r:embed="rId41"/>
          <a:stretch>
            <a:fillRect/>
          </a:stretch>
        </p:blipFill>
        <p:spPr>
          <a:xfrm>
            <a:off x="9684932" y="5622849"/>
            <a:ext cx="419057" cy="419057"/>
          </a:xfrm>
          <a:prstGeom prst="rect">
            <a:avLst/>
          </a:prstGeom>
        </p:spPr>
      </p:pic>
      <p:graphicFrame>
        <p:nvGraphicFramePr>
          <p:cNvPr id="56" name="Table 5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047887"/>
              </p:ext>
            </p:extLst>
          </p:nvPr>
        </p:nvGraphicFramePr>
        <p:xfrm>
          <a:off x="640441" y="1274820"/>
          <a:ext cx="2496415" cy="13671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96415">
                  <a:extLst>
                    <a:ext uri="{9D8B030D-6E8A-4147-A177-3AD203B41FA5}">
                      <a16:colId xmlns:a16="http://schemas.microsoft.com/office/drawing/2014/main" val="1275315685"/>
                    </a:ext>
                  </a:extLst>
                </a:gridCol>
              </a:tblGrid>
              <a:tr h="683573">
                <a:tc>
                  <a:txBody>
                    <a:bodyPr/>
                    <a:lstStyle/>
                    <a:p>
                      <a:r>
                        <a:rPr lang="en-GB" sz="3200" dirty="0">
                          <a:latin typeface="SassoonPrimary" panose="020B0500000000000000" pitchFamily="34" charset="0"/>
                        </a:rPr>
                        <a:t>I am…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39973660"/>
                  </a:ext>
                </a:extLst>
              </a:tr>
              <a:tr h="683573">
                <a:tc>
                  <a:txBody>
                    <a:bodyPr/>
                    <a:lstStyle/>
                    <a:p>
                      <a:r>
                        <a:rPr lang="en-GB" sz="3200" dirty="0">
                          <a:latin typeface="SassoonPrimary" panose="020B0500000000000000" pitchFamily="34" charset="0"/>
                        </a:rPr>
                        <a:t>Je </a:t>
                      </a:r>
                      <a:r>
                        <a:rPr lang="en-GB" sz="3200" dirty="0" err="1">
                          <a:latin typeface="SassoonPrimary" panose="020B0500000000000000" pitchFamily="34" charset="0"/>
                        </a:rPr>
                        <a:t>sui</a:t>
                      </a:r>
                      <a:r>
                        <a:rPr lang="en-GB" sz="3200" dirty="0" err="1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SassoonPrimary" panose="020B0500000000000000" pitchFamily="34" charset="0"/>
                        </a:rPr>
                        <a:t>s</a:t>
                      </a:r>
                      <a:endParaRPr lang="en-GB" sz="320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68103921"/>
                  </a:ext>
                </a:extLst>
              </a:tr>
            </a:tbl>
          </a:graphicData>
        </a:graphic>
      </p:graphicFrame>
      <p:pic>
        <p:nvPicPr>
          <p:cNvPr id="55" name="Je suis">
            <a:hlinkClick r:id="" action="ppaction://media"/>
          </p:cNvPr>
          <p:cNvPicPr>
            <a:picLocks noChangeAspect="1"/>
          </p:cNvPicPr>
          <p:nvPr>
            <a:audioFile r:link="rId24"/>
            <p:extLst>
              <p:ext uri="{DAA4B4D4-6D71-4841-9C94-3DE7FCFB9230}">
                <p14:media xmlns:p14="http://schemas.microsoft.com/office/powerpoint/2010/main" r:embed="rId23"/>
              </p:ext>
            </p:extLst>
          </p:nvPr>
        </p:nvPicPr>
        <p:blipFill>
          <a:blip r:embed="rId41"/>
          <a:stretch>
            <a:fillRect/>
          </a:stretch>
        </p:blipFill>
        <p:spPr>
          <a:xfrm>
            <a:off x="2261983" y="1958393"/>
            <a:ext cx="609600" cy="609600"/>
          </a:xfrm>
          <a:prstGeom prst="rect">
            <a:avLst/>
          </a:prstGeom>
        </p:spPr>
      </p:pic>
      <p:pic>
        <p:nvPicPr>
          <p:cNvPr id="76" name="Picture 2" descr="Fact Box HD Stock Images | Shutterstock"/>
          <p:cNvPicPr>
            <a:picLocks noChangeAspect="1" noChangeArrowheads="1"/>
          </p:cNvPicPr>
          <p:nvPr/>
        </p:nvPicPr>
        <p:blipFill rotWithShape="1"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89" t="758" r="14732" b="21406"/>
          <a:stretch/>
        </p:blipFill>
        <p:spPr bwMode="auto">
          <a:xfrm>
            <a:off x="4341956" y="977228"/>
            <a:ext cx="3184235" cy="1720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4" name="TextBox 63"/>
          <p:cNvSpPr txBox="1"/>
          <p:nvPr/>
        </p:nvSpPr>
        <p:spPr>
          <a:xfrm>
            <a:off x="4480697" y="1480902"/>
            <a:ext cx="302025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SassoonPrimary" panose="020B0500000000000000" pitchFamily="34" charset="0"/>
              </a:rPr>
              <a:t>                             </a:t>
            </a:r>
            <a:r>
              <a:rPr lang="en-GB" sz="1400" u="sng" dirty="0">
                <a:latin typeface="SassoonPrimary" panose="020B0500000000000000" pitchFamily="34" charset="0"/>
              </a:rPr>
              <a:t>LIASON</a:t>
            </a:r>
            <a:r>
              <a:rPr lang="en-GB" sz="1400" dirty="0">
                <a:latin typeface="SassoonPrimary" panose="020B0500000000000000" pitchFamily="34" charset="0"/>
              </a:rPr>
              <a:t>: </a:t>
            </a:r>
          </a:p>
          <a:p>
            <a:endParaRPr lang="en-GB" sz="700" dirty="0">
              <a:latin typeface="SassoonPrimary" panose="020B0500000000000000" pitchFamily="34" charset="0"/>
            </a:endParaRPr>
          </a:p>
          <a:p>
            <a:r>
              <a:rPr lang="en-GB" sz="1400" dirty="0">
                <a:latin typeface="SassoonPrimary" panose="020B0500000000000000" pitchFamily="34" charset="0"/>
              </a:rPr>
              <a:t>Here we </a:t>
            </a:r>
            <a:r>
              <a:rPr lang="en-GB" sz="1400" u="sng" dirty="0">
                <a:latin typeface="SassoonPrimary" panose="020B0500000000000000" pitchFamily="34" charset="0"/>
              </a:rPr>
              <a:t>do</a:t>
            </a:r>
            <a:r>
              <a:rPr lang="en-GB" sz="1400" dirty="0">
                <a:latin typeface="SassoonPrimary" panose="020B0500000000000000" pitchFamily="34" charset="0"/>
              </a:rPr>
              <a:t> pronounce the letter ‘</a:t>
            </a:r>
            <a:r>
              <a:rPr lang="en-GB" sz="1400" dirty="0">
                <a:solidFill>
                  <a:schemeClr val="accent1">
                    <a:lumMod val="75000"/>
                  </a:schemeClr>
                </a:solidFill>
                <a:latin typeface="SassoonPrimary" panose="020B0500000000000000" pitchFamily="34" charset="0"/>
              </a:rPr>
              <a:t>s</a:t>
            </a:r>
            <a:r>
              <a:rPr lang="en-GB" sz="1400" dirty="0">
                <a:latin typeface="SassoonPrimary" panose="020B0500000000000000" pitchFamily="34" charset="0"/>
              </a:rPr>
              <a:t>’ in </a:t>
            </a:r>
            <a:r>
              <a:rPr lang="en-GB" sz="1400" dirty="0" err="1">
                <a:latin typeface="SassoonPrimary" panose="020B0500000000000000" pitchFamily="34" charset="0"/>
              </a:rPr>
              <a:t>sui</a:t>
            </a:r>
            <a:r>
              <a:rPr lang="en-GB" sz="1400" dirty="0" err="1">
                <a:solidFill>
                  <a:schemeClr val="accent1">
                    <a:lumMod val="75000"/>
                  </a:schemeClr>
                </a:solidFill>
                <a:latin typeface="SassoonPrimary" panose="020B0500000000000000" pitchFamily="34" charset="0"/>
              </a:rPr>
              <a:t>s</a:t>
            </a:r>
            <a:r>
              <a:rPr lang="en-GB" sz="1400" dirty="0">
                <a:latin typeface="SassoonPrimary" panose="020B0500000000000000" pitchFamily="34" charset="0"/>
              </a:rPr>
              <a:t> because the next word (</a:t>
            </a:r>
            <a:r>
              <a:rPr lang="en-GB" sz="1400" dirty="0">
                <a:solidFill>
                  <a:srgbClr val="7030A0"/>
                </a:solidFill>
                <a:latin typeface="SassoonPrimary" panose="020B0500000000000000" pitchFamily="34" charset="0"/>
              </a:rPr>
              <a:t>u</a:t>
            </a:r>
            <a:r>
              <a:rPr lang="en-GB" sz="1400" dirty="0">
                <a:latin typeface="SassoonPrimary" panose="020B0500000000000000" pitchFamily="34" charset="0"/>
              </a:rPr>
              <a:t>n or </a:t>
            </a:r>
            <a:r>
              <a:rPr lang="en-GB" sz="1400" dirty="0" err="1">
                <a:solidFill>
                  <a:srgbClr val="7030A0"/>
                </a:solidFill>
                <a:latin typeface="SassoonPrimary" panose="020B0500000000000000" pitchFamily="34" charset="0"/>
              </a:rPr>
              <a:t>u</a:t>
            </a:r>
            <a:r>
              <a:rPr lang="en-GB" sz="1400" dirty="0" err="1">
                <a:latin typeface="SassoonPrimary" panose="020B0500000000000000" pitchFamily="34" charset="0"/>
              </a:rPr>
              <a:t>ne</a:t>
            </a:r>
            <a:r>
              <a:rPr lang="en-GB" sz="1400" dirty="0">
                <a:latin typeface="SassoonPrimary" panose="020B0500000000000000" pitchFamily="34" charset="0"/>
              </a:rPr>
              <a:t>) starts with a </a:t>
            </a:r>
            <a:r>
              <a:rPr lang="en-GB" sz="1400" dirty="0">
                <a:solidFill>
                  <a:srgbClr val="7030A0"/>
                </a:solidFill>
                <a:latin typeface="SassoonPrimary" panose="020B0500000000000000" pitchFamily="34" charset="0"/>
              </a:rPr>
              <a:t>vowel</a:t>
            </a:r>
            <a:r>
              <a:rPr lang="en-GB" sz="1400" dirty="0">
                <a:latin typeface="SassoonPrimary" panose="020B0500000000000000" pitchFamily="34" charset="0"/>
              </a:rPr>
              <a:t>!</a:t>
            </a:r>
          </a:p>
        </p:txBody>
      </p:sp>
      <p:pic>
        <p:nvPicPr>
          <p:cNvPr id="65" name="Je suis un cheval">
            <a:hlinkClick r:id="" action="ppaction://media"/>
          </p:cNvPr>
          <p:cNvPicPr>
            <a:picLocks noChangeAspect="1"/>
          </p:cNvPicPr>
          <p:nvPr>
            <a:audioFile r:link="rId26"/>
            <p:extLst>
              <p:ext uri="{DAA4B4D4-6D71-4841-9C94-3DE7FCFB9230}">
                <p14:media xmlns:p14="http://schemas.microsoft.com/office/powerpoint/2010/main" r:embed="rId25"/>
              </p:ext>
            </p:extLst>
          </p:nvPr>
        </p:nvPicPr>
        <p:blipFill>
          <a:blip r:embed="rId41"/>
          <a:stretch>
            <a:fillRect/>
          </a:stretch>
        </p:blipFill>
        <p:spPr>
          <a:xfrm>
            <a:off x="6860153" y="1233160"/>
            <a:ext cx="609600" cy="609600"/>
          </a:xfrm>
          <a:prstGeom prst="rect">
            <a:avLst/>
          </a:prstGeom>
        </p:spPr>
      </p:pic>
      <p:pic>
        <p:nvPicPr>
          <p:cNvPr id="35" name="Picture 34" descr="Qr code&#10;&#10;Description automatically generated">
            <a:extLst>
              <a:ext uri="{FF2B5EF4-FFF2-40B4-BE49-F238E27FC236}">
                <a16:creationId xmlns:a16="http://schemas.microsoft.com/office/drawing/2014/main" id="{8396E777-0640-46DC-9741-23FD753D9742}"/>
              </a:ext>
            </a:extLst>
          </p:cNvPr>
          <p:cNvPicPr>
            <a:picLocks noChangeAspect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9525" y="6105525"/>
            <a:ext cx="752475" cy="75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613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58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299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718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2251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765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2345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2113" fill="hold"/>
                                        <p:tgtEl>
                                          <p:spTgt spid="4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2"/>
                </p:tgtEl>
              </p:cMediaNode>
            </p:audio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1834" fill="hold"/>
                                        <p:tgtEl>
                                          <p:spTgt spid="4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audio>
              <p:cMediaNode vol="8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5"/>
                </p:tgtEl>
              </p:cMediaNode>
            </p:audio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2368" fill="hold"/>
                                        <p:tgtEl>
                                          <p:spTgt spid="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audio>
              <p:cMediaNode vol="8000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6"/>
                </p:tgtEl>
              </p:cMediaNode>
            </p:audio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0" dur="2392" fill="hold"/>
                                        <p:tgtEl>
                                          <p:spTgt spid="4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audio>
              <p:cMediaNode vol="80000">
                <p:cTn id="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7"/>
                </p:tgtEl>
              </p:cMediaNode>
            </p:audio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6" dur="2251" fill="hold"/>
                                        <p:tgtEl>
                                          <p:spTgt spid="4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audio>
              <p:cMediaNode vol="8000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8"/>
                </p:tgtEl>
              </p:cMediaNode>
            </p:audio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2" dur="2113" fill="hold"/>
                                        <p:tgtEl>
                                          <p:spTgt spid="5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audio>
              <p:cMediaNode vol="80000">
                <p:cTn id="7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5"/>
                </p:tgtEl>
              </p:cMediaNode>
            </p:audio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8" dur="2090" fill="hold"/>
                                        <p:tgtEl>
                                          <p:spTgt spid="6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audio>
              <p:cMediaNode vol="80000">
                <p:cTn id="7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86</Words>
  <Application>Microsoft Office PowerPoint</Application>
  <PresentationFormat>Widescreen</PresentationFormat>
  <Paragraphs>23</Paragraphs>
  <Slides>1</Slides>
  <Notes>0</Notes>
  <HiddenSlides>0</HiddenSlides>
  <MMClips>13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SassoonPrimary</vt:lpstr>
      <vt:lpstr>Times New Roman</vt:lpstr>
      <vt:lpstr>Office Theme</vt:lpstr>
      <vt:lpstr>PowerPoint Presentation</vt:lpstr>
    </vt:vector>
  </TitlesOfParts>
  <Company>St Thomas CE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RMarkwick</dc:creator>
  <cp:lastModifiedBy>RMarkwick</cp:lastModifiedBy>
  <cp:revision>103</cp:revision>
  <cp:lastPrinted>2021-08-14T21:14:37Z</cp:lastPrinted>
  <dcterms:created xsi:type="dcterms:W3CDTF">2021-03-16T12:13:10Z</dcterms:created>
  <dcterms:modified xsi:type="dcterms:W3CDTF">2021-09-01T10:26:01Z</dcterms:modified>
  <cp:contentStatus/>
</cp:coreProperties>
</file>