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9.m4a"/><Relationship Id="rId18" Type="http://schemas.microsoft.com/office/2007/relationships/media" Target="../media/media14.m4a"/><Relationship Id="rId26" Type="http://schemas.openxmlformats.org/officeDocument/2006/relationships/image" Target="../media/image7.png"/><Relationship Id="rId3" Type="http://schemas.microsoft.com/office/2007/relationships/media" Target="../media/media2.m4a"/><Relationship Id="rId21" Type="http://schemas.openxmlformats.org/officeDocument/2006/relationships/image" Target="../media/image2.png"/><Relationship Id="rId7" Type="http://schemas.openxmlformats.org/officeDocument/2006/relationships/audio" Target="NULL" TargetMode="External"/><Relationship Id="rId12" Type="http://schemas.microsoft.com/office/2007/relationships/media" Target="../media/media8.m4a"/><Relationship Id="rId17" Type="http://schemas.microsoft.com/office/2007/relationships/media" Target="../media/media13.m4a"/><Relationship Id="rId25" Type="http://schemas.openxmlformats.org/officeDocument/2006/relationships/image" Target="../media/image6.png"/><Relationship Id="rId33" Type="http://schemas.openxmlformats.org/officeDocument/2006/relationships/image" Target="../media/image14.png"/><Relationship Id="rId2" Type="http://schemas.openxmlformats.org/officeDocument/2006/relationships/audio" Target="../media/media1.m4a"/><Relationship Id="rId16" Type="http://schemas.microsoft.com/office/2007/relationships/media" Target="../media/media12.m4a"/><Relationship Id="rId20" Type="http://schemas.openxmlformats.org/officeDocument/2006/relationships/image" Target="../media/image1.jpeg"/><Relationship Id="rId29" Type="http://schemas.openxmlformats.org/officeDocument/2006/relationships/image" Target="../media/image10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7.m4a"/><Relationship Id="rId24" Type="http://schemas.openxmlformats.org/officeDocument/2006/relationships/image" Target="../media/image5.png"/><Relationship Id="rId32" Type="http://schemas.openxmlformats.org/officeDocument/2006/relationships/image" Target="../media/image13.png"/><Relationship Id="rId5" Type="http://schemas.microsoft.com/office/2007/relationships/media" Target="../media/media3.m4a"/><Relationship Id="rId15" Type="http://schemas.microsoft.com/office/2007/relationships/media" Target="../media/media11.m4a"/><Relationship Id="rId23" Type="http://schemas.openxmlformats.org/officeDocument/2006/relationships/image" Target="../media/image4.png"/><Relationship Id="rId28" Type="http://schemas.openxmlformats.org/officeDocument/2006/relationships/image" Target="../media/image9.png"/><Relationship Id="rId10" Type="http://schemas.microsoft.com/office/2007/relationships/media" Target="../media/media6.m4a"/><Relationship Id="rId19" Type="http://schemas.openxmlformats.org/officeDocument/2006/relationships/slideLayout" Target="../slideLayouts/slideLayout2.xml"/><Relationship Id="rId31" Type="http://schemas.openxmlformats.org/officeDocument/2006/relationships/image" Target="../media/image1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microsoft.com/office/2007/relationships/media" Target="../media/media10.m4a"/><Relationship Id="rId22" Type="http://schemas.openxmlformats.org/officeDocument/2006/relationships/image" Target="../media/image3.jpeg"/><Relationship Id="rId27" Type="http://schemas.openxmlformats.org/officeDocument/2006/relationships/image" Target="../media/image8.png"/><Relationship Id="rId30" Type="http://schemas.openxmlformats.org/officeDocument/2006/relationships/image" Target="../media/image11.png"/><Relationship Id="rId8" Type="http://schemas.microsoft.com/office/2007/relationships/media" Target="../media/media4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758" r="14732" b="21406"/>
          <a:stretch/>
        </p:blipFill>
        <p:spPr bwMode="auto">
          <a:xfrm>
            <a:off x="138043" y="4355139"/>
            <a:ext cx="2140468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125508" y="200779"/>
            <a:ext cx="56591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Four – Autumn 1</a:t>
            </a:r>
          </a:p>
          <a:p>
            <a:pPr lvl="0" algn="ctr">
              <a:defRPr/>
            </a:pPr>
            <a:r>
              <a:rPr lang="en-GB" sz="2400" b="1" dirty="0">
                <a:latin typeface="SassoonPrimary" panose="020B0500000000000000" pitchFamily="34" charset="0"/>
              </a:rPr>
              <a:t>As-</a:t>
            </a:r>
            <a:r>
              <a:rPr lang="en-GB" sz="2400" b="1" dirty="0" err="1">
                <a:latin typeface="SassoonPrimary" panose="020B0500000000000000" pitchFamily="34" charset="0"/>
              </a:rPr>
              <a:t>tu</a:t>
            </a:r>
            <a:r>
              <a:rPr lang="en-GB" sz="2400" b="1" dirty="0">
                <a:latin typeface="SassoonPrimary" panose="020B0500000000000000" pitchFamily="34" charset="0"/>
              </a:rPr>
              <a:t> un animal?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(Do you have a pet?)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619841"/>
              </p:ext>
            </p:extLst>
          </p:nvPr>
        </p:nvGraphicFramePr>
        <p:xfrm>
          <a:off x="2576742" y="1028949"/>
          <a:ext cx="7156804" cy="4997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201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789201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789201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789201">
                  <a:extLst>
                    <a:ext uri="{9D8B030D-6E8A-4147-A177-3AD203B41FA5}">
                      <a16:colId xmlns:a16="http://schemas.microsoft.com/office/drawing/2014/main" val="2892480792"/>
                    </a:ext>
                  </a:extLst>
                </a:gridCol>
              </a:tblGrid>
              <a:tr h="1761821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697388"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chien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chat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lapin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en-GB" sz="1600" b="1" i="0" u="none" strike="noStrike" kern="1200" baseline="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oi</a:t>
                      </a:r>
                      <a:r>
                        <a:rPr lang="en-GB" sz="16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seau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715739"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778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hamster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en-GB" sz="16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poisson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rouge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tortue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6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600" dirty="0" err="1">
                          <a:latin typeface="SassoonPrimary" panose="020B0500000000000000" pitchFamily="34" charset="0"/>
                        </a:rPr>
                        <a:t>souris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4"/>
          <a:srcRect l="25155" t="2622" r="22639" b="2858"/>
          <a:stretch/>
        </p:blipFill>
        <p:spPr>
          <a:xfrm>
            <a:off x="2862764" y="1084742"/>
            <a:ext cx="1367481" cy="16475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352117" y="1102173"/>
            <a:ext cx="1259557" cy="1408089"/>
          </a:xfrm>
          <a:prstGeom prst="rect">
            <a:avLst/>
          </a:prstGeom>
        </p:spPr>
      </p:pic>
      <p:pic>
        <p:nvPicPr>
          <p:cNvPr id="21" name="74179D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418707" y="2931563"/>
            <a:ext cx="385934" cy="385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984757" y="1084742"/>
            <a:ext cx="1570963" cy="1241868"/>
          </a:xfrm>
          <a:prstGeom prst="rect">
            <a:avLst/>
          </a:prstGeom>
        </p:spPr>
      </p:pic>
      <p:pic>
        <p:nvPicPr>
          <p:cNvPr id="23" name="BBD43DE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132794" y="2903141"/>
            <a:ext cx="442778" cy="4427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8"/>
          <a:srcRect l="-1484" t="941" r="10624" b="-941"/>
          <a:stretch/>
        </p:blipFill>
        <p:spPr>
          <a:xfrm>
            <a:off x="8062700" y="3839897"/>
            <a:ext cx="1512872" cy="875504"/>
          </a:xfrm>
          <a:prstGeom prst="rect">
            <a:avLst/>
          </a:prstGeom>
        </p:spPr>
      </p:pic>
      <p:pic>
        <p:nvPicPr>
          <p:cNvPr id="25" name="C9A2627C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149463" y="5380362"/>
            <a:ext cx="409440" cy="409440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825018"/>
              </p:ext>
            </p:extLst>
          </p:nvPr>
        </p:nvGraphicFramePr>
        <p:xfrm>
          <a:off x="200458" y="1272079"/>
          <a:ext cx="121529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5292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SassoonPrimary" panose="020B0500000000000000" pitchFamily="34" charset="0"/>
                        </a:rPr>
                        <a:t>I have…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SassoonPrimary" panose="020B0500000000000000" pitchFamily="34" charset="0"/>
                        </a:rPr>
                        <a:t>J’ai</a:t>
                      </a:r>
                      <a:r>
                        <a:rPr lang="en-GB" sz="1800" dirty="0">
                          <a:latin typeface="SassoonPrimary" panose="020B0500000000000000" pitchFamily="34" charset="0"/>
                        </a:rPr>
                        <a:t>…</a:t>
                      </a:r>
                      <a:endParaRPr lang="en-GB" sz="18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460444"/>
              </p:ext>
            </p:extLst>
          </p:nvPr>
        </p:nvGraphicFramePr>
        <p:xfrm>
          <a:off x="9952789" y="1751445"/>
          <a:ext cx="2038150" cy="1676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38150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307411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9116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>
                          <a:latin typeface="SassoonPrimary" panose="020B0500000000000000" pitchFamily="34" charset="0"/>
                        </a:rPr>
                        <a:t>Conjunctions: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>
                          <a:latin typeface="SassoonPrimary" panose="020B0500000000000000" pitchFamily="34" charset="0"/>
                        </a:rPr>
                        <a:t>‘and’ = ‘et’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aseline="0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>
                          <a:latin typeface="SassoonPrimary" panose="020B0500000000000000" pitchFamily="34" charset="0"/>
                        </a:rPr>
                        <a:t>‘but’ = ‘</a:t>
                      </a:r>
                      <a:r>
                        <a:rPr lang="en-GB" sz="1600" baseline="0" dirty="0" err="1">
                          <a:latin typeface="SassoonPrimary" panose="020B0500000000000000" pitchFamily="34" charset="0"/>
                        </a:rPr>
                        <a:t>mais</a:t>
                      </a:r>
                      <a:r>
                        <a:rPr lang="en-GB" sz="1600" baseline="0" dirty="0">
                          <a:latin typeface="SassoonPrimary" panose="020B0500000000000000" pitchFamily="34" charset="0"/>
                        </a:rPr>
                        <a:t>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071239" y="4835695"/>
            <a:ext cx="1099600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assoonPrimary" panose="020B0500000000000000" pitchFamily="34" charset="0"/>
              </a:rPr>
              <a:t>We learnt these animals in Year 2!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852475"/>
              </p:ext>
            </p:extLst>
          </p:nvPr>
        </p:nvGraphicFramePr>
        <p:xfrm>
          <a:off x="10103276" y="4125535"/>
          <a:ext cx="1737175" cy="1859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7175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92955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SassoonPrimary" panose="020B0500000000000000" pitchFamily="34" charset="0"/>
                        </a:rPr>
                        <a:t>..that is called…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92955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SassoonPrimary" panose="020B0500000000000000" pitchFamily="34" charset="0"/>
                        </a:rPr>
                        <a:t>..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qui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s’apppelle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…</a:t>
                      </a:r>
                      <a:endParaRPr lang="en-GB" sz="18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620902"/>
              </p:ext>
            </p:extLst>
          </p:nvPr>
        </p:nvGraphicFramePr>
        <p:xfrm>
          <a:off x="185034" y="2167210"/>
          <a:ext cx="2032575" cy="2053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575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56863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SassoonPrimary" panose="020B0500000000000000" pitchFamily="34" charset="0"/>
                        </a:rPr>
                        <a:t>I </a:t>
                      </a:r>
                      <a:r>
                        <a:rPr lang="en-GB" sz="1800" u="sng" dirty="0">
                          <a:latin typeface="SassoonPrimary" panose="020B0500000000000000" pitchFamily="34" charset="0"/>
                        </a:rPr>
                        <a:t>do not </a:t>
                      </a:r>
                      <a:r>
                        <a:rPr lang="en-GB" sz="1800" dirty="0">
                          <a:latin typeface="SassoonPrimary" panose="020B0500000000000000" pitchFamily="34" charset="0"/>
                        </a:rPr>
                        <a:t>have…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852945"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n’ai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pas de… </a:t>
                      </a:r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(masculine or feminine)</a:t>
                      </a:r>
                      <a:endParaRPr lang="en-GB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  <a:tr h="632341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n’ai</a:t>
                      </a:r>
                      <a:r>
                        <a:rPr lang="en-GB" sz="11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 pas d’… (if the next word starts</a:t>
                      </a:r>
                      <a:r>
                        <a:rPr lang="en-GB" sz="1100" baseline="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 with a vowel and some cases the letter h)</a:t>
                      </a:r>
                      <a:endParaRPr lang="en-GB" sz="1100" dirty="0">
                        <a:solidFill>
                          <a:srgbClr val="7030A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1141504"/>
                  </a:ext>
                </a:extLst>
              </a:tr>
            </a:tbl>
          </a:graphicData>
        </a:graphic>
      </p:graphicFrame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9"/>
          <a:srcRect l="16908"/>
          <a:stretch/>
        </p:blipFill>
        <p:spPr>
          <a:xfrm>
            <a:off x="4454207" y="1163209"/>
            <a:ext cx="1652294" cy="148373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0"/>
          <a:srcRect t="26402" r="28795"/>
          <a:stretch/>
        </p:blipFill>
        <p:spPr>
          <a:xfrm>
            <a:off x="2826113" y="3811023"/>
            <a:ext cx="1404132" cy="95702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4435045" y="3764795"/>
            <a:ext cx="1660955" cy="114421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196944" y="3777322"/>
            <a:ext cx="1700621" cy="1131686"/>
          </a:xfrm>
          <a:prstGeom prst="rect">
            <a:avLst/>
          </a:prstGeom>
        </p:spPr>
      </p:pic>
      <p:pic>
        <p:nvPicPr>
          <p:cNvPr id="3" name="And">
            <a:hlinkClick r:id="" action="ppaction://media"/>
            <a:extLst>
              <a:ext uri="{FF2B5EF4-FFF2-40B4-BE49-F238E27FC236}">
                <a16:creationId xmlns:a16="http://schemas.microsoft.com/office/drawing/2014/main" id="{EB897662-8D69-4774-839A-A7C5CA7BE6D8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1477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1407602" y="2325909"/>
            <a:ext cx="406400" cy="406400"/>
          </a:xfrm>
          <a:prstGeom prst="rect">
            <a:avLst/>
          </a:prstGeom>
        </p:spPr>
      </p:pic>
      <p:pic>
        <p:nvPicPr>
          <p:cNvPr id="6" name="But">
            <a:hlinkClick r:id="" action="ppaction://media"/>
            <a:extLst>
              <a:ext uri="{FF2B5EF4-FFF2-40B4-BE49-F238E27FC236}">
                <a16:creationId xmlns:a16="http://schemas.microsoft.com/office/drawing/2014/main" id="{B8D7F3CA-8D56-4CA8-83DD-34882A680BA7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9">
                  <p14:trim st="1503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1434051" y="2900373"/>
            <a:ext cx="406400" cy="406400"/>
          </a:xfrm>
          <a:prstGeom prst="rect">
            <a:avLst/>
          </a:prstGeom>
        </p:spPr>
      </p:pic>
      <p:pic>
        <p:nvPicPr>
          <p:cNvPr id="7" name="Cat">
            <a:hlinkClick r:id="" action="ppaction://media"/>
            <a:extLst>
              <a:ext uri="{FF2B5EF4-FFF2-40B4-BE49-F238E27FC236}">
                <a16:creationId xmlns:a16="http://schemas.microsoft.com/office/drawing/2014/main" id="{FCC26266-AB1F-4624-811C-DF760F10F8A0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0">
                  <p14:trim st="506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548665" y="2921330"/>
            <a:ext cx="406400" cy="406400"/>
          </a:xfrm>
          <a:prstGeom prst="rect">
            <a:avLst/>
          </a:prstGeom>
        </p:spPr>
      </p:pic>
      <p:pic>
        <p:nvPicPr>
          <p:cNvPr id="8" name="Do you have an animal">
            <a:hlinkClick r:id="" action="ppaction://media"/>
            <a:extLst>
              <a:ext uri="{FF2B5EF4-FFF2-40B4-BE49-F238E27FC236}">
                <a16:creationId xmlns:a16="http://schemas.microsoft.com/office/drawing/2014/main" id="{963BBB33-BED1-4F78-9CC0-A41692321D92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1">
                  <p14:trim st="1177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2719108" y="460495"/>
            <a:ext cx="406400" cy="406400"/>
          </a:xfrm>
          <a:prstGeom prst="rect">
            <a:avLst/>
          </a:prstGeom>
        </p:spPr>
      </p:pic>
      <p:pic>
        <p:nvPicPr>
          <p:cNvPr id="9" name="Dog">
            <a:hlinkClick r:id="" action="ppaction://media"/>
            <a:extLst>
              <a:ext uri="{FF2B5EF4-FFF2-40B4-BE49-F238E27FC236}">
                <a16:creationId xmlns:a16="http://schemas.microsoft.com/office/drawing/2014/main" id="{1A0DA134-6426-4BFB-97A9-8FE394204D90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2">
                  <p14:trim st="433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734281" y="2939519"/>
            <a:ext cx="406400" cy="406400"/>
          </a:xfrm>
          <a:prstGeom prst="rect">
            <a:avLst/>
          </a:prstGeom>
        </p:spPr>
      </p:pic>
      <p:pic>
        <p:nvPicPr>
          <p:cNvPr id="10" name="Goldfisj">
            <a:hlinkClick r:id="" action="ppaction://media"/>
            <a:extLst>
              <a:ext uri="{FF2B5EF4-FFF2-40B4-BE49-F238E27FC236}">
                <a16:creationId xmlns:a16="http://schemas.microsoft.com/office/drawing/2014/main" id="{D7592617-ABDB-4C0F-986D-5F8D77AFD30D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3">
                  <p14:trim st="200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595535" y="5422651"/>
            <a:ext cx="406400" cy="406400"/>
          </a:xfrm>
          <a:prstGeom prst="rect">
            <a:avLst/>
          </a:prstGeom>
        </p:spPr>
      </p:pic>
      <p:pic>
        <p:nvPicPr>
          <p:cNvPr id="11" name="Hamstet">
            <a:hlinkClick r:id="" action="ppaction://media"/>
            <a:extLst>
              <a:ext uri="{FF2B5EF4-FFF2-40B4-BE49-F238E27FC236}">
                <a16:creationId xmlns:a16="http://schemas.microsoft.com/office/drawing/2014/main" id="{042C2FE3-4848-46B8-AAD3-FF92C0BE318D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4">
                  <p14:trim st="333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776556" y="5422651"/>
            <a:ext cx="406400" cy="406400"/>
          </a:xfrm>
          <a:prstGeom prst="rect">
            <a:avLst/>
          </a:prstGeom>
        </p:spPr>
      </p:pic>
      <p:pic>
        <p:nvPicPr>
          <p:cNvPr id="12" name="I do not have">
            <a:hlinkClick r:id="" action="ppaction://media"/>
            <a:extLst>
              <a:ext uri="{FF2B5EF4-FFF2-40B4-BE49-F238E27FC236}">
                <a16:creationId xmlns:a16="http://schemas.microsoft.com/office/drawing/2014/main" id="{C36C194B-E773-48DC-9287-9267DA9A8D87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5">
                  <p14:trim st="488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800467" y="3194168"/>
            <a:ext cx="406400" cy="406400"/>
          </a:xfrm>
          <a:prstGeom prst="rect">
            <a:avLst/>
          </a:prstGeom>
        </p:spPr>
      </p:pic>
      <p:pic>
        <p:nvPicPr>
          <p:cNvPr id="13" name="I have">
            <a:hlinkClick r:id="" action="ppaction://media"/>
            <a:extLst>
              <a:ext uri="{FF2B5EF4-FFF2-40B4-BE49-F238E27FC236}">
                <a16:creationId xmlns:a16="http://schemas.microsoft.com/office/drawing/2014/main" id="{06EC6A56-FF86-4C3F-AF6C-FDA9D4D969E9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6">
                  <p14:trim st="619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58554" y="1649919"/>
            <a:ext cx="406400" cy="406400"/>
          </a:xfrm>
          <a:prstGeom prst="rect">
            <a:avLst/>
          </a:prstGeom>
        </p:spPr>
      </p:pic>
      <p:pic>
        <p:nvPicPr>
          <p:cNvPr id="14" name="That is called">
            <a:hlinkClick r:id="" action="ppaction://media"/>
            <a:extLst>
              <a:ext uri="{FF2B5EF4-FFF2-40B4-BE49-F238E27FC236}">
                <a16:creationId xmlns:a16="http://schemas.microsoft.com/office/drawing/2014/main" id="{49998FB7-871C-4F6D-9AA7-4DB34C1ADA1A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7">
                  <p14:trim st="915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1434051" y="5109548"/>
            <a:ext cx="406400" cy="406400"/>
          </a:xfrm>
          <a:prstGeom prst="rect">
            <a:avLst/>
          </a:prstGeom>
        </p:spPr>
      </p:pic>
      <p:pic>
        <p:nvPicPr>
          <p:cNvPr id="16" name="Tortoise">
            <a:hlinkClick r:id="" action="ppaction://media"/>
            <a:extLst>
              <a:ext uri="{FF2B5EF4-FFF2-40B4-BE49-F238E27FC236}">
                <a16:creationId xmlns:a16="http://schemas.microsoft.com/office/drawing/2014/main" id="{720C27C0-6E06-410E-81AF-7B50588D523F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8">
                  <p14:trim st="309" end="622.2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398241" y="5422651"/>
            <a:ext cx="406400" cy="406400"/>
          </a:xfrm>
          <a:prstGeom prst="rect">
            <a:avLst/>
          </a:prstGeom>
        </p:spPr>
      </p:pic>
      <p:pic>
        <p:nvPicPr>
          <p:cNvPr id="37" name="Picture 36" descr="Qr code&#10;&#10;Description automatically generated">
            <a:extLst>
              <a:ext uri="{FF2B5EF4-FFF2-40B4-BE49-F238E27FC236}">
                <a16:creationId xmlns:a16="http://schemas.microsoft.com/office/drawing/2014/main" id="{7339FAB9-7F03-4D15-9D8A-69F6048E6E78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1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3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21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1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4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49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77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41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76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83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39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113</Words>
  <Application>Microsoft Office PowerPoint</Application>
  <PresentationFormat>Widescreen</PresentationFormat>
  <Paragraphs>28</Paragraphs>
  <Slides>1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2021-09-01T10:28:25Z</dcterms:modified>
  <cp:contentStatus/>
</cp:coreProperties>
</file>