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</p:sldIdLst>
  <p:sldSz cx="12192000" cy="6858000"/>
  <p:notesSz cx="6888163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81D9"/>
    <a:srgbClr val="A24A0E"/>
    <a:srgbClr val="CFD0F9"/>
    <a:srgbClr val="C37C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8DBA18-8834-49C8-96B6-9EC54574E5BB}" v="271" dt="2021-08-20T08:25:59.2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653" autoAdjust="0"/>
    <p:restoredTop sz="94660"/>
  </p:normalViewPr>
  <p:slideViewPr>
    <p:cSldViewPr snapToGrid="0">
      <p:cViewPr varScale="1">
        <p:scale>
          <a:sx n="46" d="100"/>
          <a:sy n="46" d="100"/>
        </p:scale>
        <p:origin x="252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7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092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701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146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227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15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818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776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695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695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37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436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audio" Target="NULL" TargetMode="External"/><Relationship Id="rId18" Type="http://schemas.openxmlformats.org/officeDocument/2006/relationships/audio" Target="../media/media9.m4a"/><Relationship Id="rId26" Type="http://schemas.openxmlformats.org/officeDocument/2006/relationships/image" Target="../media/image1.jpeg"/><Relationship Id="rId39" Type="http://schemas.openxmlformats.org/officeDocument/2006/relationships/image" Target="../media/image13.png"/><Relationship Id="rId21" Type="http://schemas.microsoft.com/office/2007/relationships/media" Target="../media/media11.m4a"/><Relationship Id="rId34" Type="http://schemas.openxmlformats.org/officeDocument/2006/relationships/image" Target="../media/image9.png"/><Relationship Id="rId7" Type="http://schemas.microsoft.com/office/2007/relationships/media" Target="../media/media4.m4a"/><Relationship Id="rId2" Type="http://schemas.openxmlformats.org/officeDocument/2006/relationships/audio" Target="../media/media1.m4a"/><Relationship Id="rId16" Type="http://schemas.openxmlformats.org/officeDocument/2006/relationships/audio" Target="../media/media8.m4a"/><Relationship Id="rId20" Type="http://schemas.openxmlformats.org/officeDocument/2006/relationships/audio" Target="../media/media10.m4a"/><Relationship Id="rId29" Type="http://schemas.openxmlformats.org/officeDocument/2006/relationships/image" Target="../media/image4.png"/><Relationship Id="rId41" Type="http://schemas.openxmlformats.org/officeDocument/2006/relationships/image" Target="../media/image15.png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24" Type="http://schemas.openxmlformats.org/officeDocument/2006/relationships/audio" Target="../media/media12.m4a"/><Relationship Id="rId32" Type="http://schemas.openxmlformats.org/officeDocument/2006/relationships/image" Target="../media/image7.png"/><Relationship Id="rId37" Type="http://schemas.openxmlformats.org/officeDocument/2006/relationships/image" Target="../media/image12.png"/><Relationship Id="rId40" Type="http://schemas.openxmlformats.org/officeDocument/2006/relationships/image" Target="../media/image14.png"/><Relationship Id="rId5" Type="http://schemas.microsoft.com/office/2007/relationships/media" Target="../media/media3.m4a"/><Relationship Id="rId15" Type="http://schemas.microsoft.com/office/2007/relationships/media" Target="../media/media8.m4a"/><Relationship Id="rId23" Type="http://schemas.microsoft.com/office/2007/relationships/media" Target="../media/media12.m4a"/><Relationship Id="rId28" Type="http://schemas.openxmlformats.org/officeDocument/2006/relationships/image" Target="../media/image3.png"/><Relationship Id="rId36" Type="http://schemas.openxmlformats.org/officeDocument/2006/relationships/image" Target="../media/image11.png"/><Relationship Id="rId10" Type="http://schemas.openxmlformats.org/officeDocument/2006/relationships/audio" Target="../media/media5.m4a"/><Relationship Id="rId19" Type="http://schemas.microsoft.com/office/2007/relationships/media" Target="../media/media10.m4a"/><Relationship Id="rId31" Type="http://schemas.openxmlformats.org/officeDocument/2006/relationships/image" Target="../media/image6.png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microsoft.com/office/2007/relationships/media" Target="../media/media7.m4a"/><Relationship Id="rId22" Type="http://schemas.openxmlformats.org/officeDocument/2006/relationships/audio" Target="../media/media11.m4a"/><Relationship Id="rId27" Type="http://schemas.openxmlformats.org/officeDocument/2006/relationships/image" Target="../media/image2.png"/><Relationship Id="rId30" Type="http://schemas.openxmlformats.org/officeDocument/2006/relationships/image" Target="../media/image5.png"/><Relationship Id="rId35" Type="http://schemas.openxmlformats.org/officeDocument/2006/relationships/image" Target="../media/image10.png"/><Relationship Id="rId8" Type="http://schemas.openxmlformats.org/officeDocument/2006/relationships/audio" Target="../media/media4.m4a"/><Relationship Id="rId3" Type="http://schemas.microsoft.com/office/2007/relationships/media" Target="../media/media2.m4a"/><Relationship Id="rId12" Type="http://schemas.openxmlformats.org/officeDocument/2006/relationships/audio" Target="../media/media6.m4a"/><Relationship Id="rId17" Type="http://schemas.microsoft.com/office/2007/relationships/media" Target="../media/media9.m4a"/><Relationship Id="rId25" Type="http://schemas.openxmlformats.org/officeDocument/2006/relationships/slideLayout" Target="../slideLayouts/slideLayout2.xml"/><Relationship Id="rId33" Type="http://schemas.openxmlformats.org/officeDocument/2006/relationships/image" Target="../media/image8.png"/><Relationship Id="rId38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9" descr="St Thomas Logo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35" y="101490"/>
            <a:ext cx="1048098" cy="90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11" descr="LDST Logo_blue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7595" y="97633"/>
            <a:ext cx="1498683" cy="584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188021" y="200779"/>
            <a:ext cx="553408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  <a:defRPr/>
            </a:pPr>
            <a:r>
              <a:rPr kumimoji="0" lang="en-GB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French Knowledge Organiser – Year Three – Autumn </a:t>
            </a:r>
            <a:r>
              <a:rPr lang="en-GB" altLang="en-US" sz="1600" noProof="0" dirty="0">
                <a:solidFill>
                  <a:prstClr val="black"/>
                </a:solidFill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kumimoji="0" lang="en-GB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Primary" panose="020B0500000000000000" pitchFamily="34" charset="0"/>
            </a:endParaRPr>
          </a:p>
          <a:p>
            <a:pPr lvl="0" algn="ctr">
              <a:defRPr/>
            </a:pPr>
            <a:r>
              <a:rPr lang="en-GB" altLang="en-US" sz="2400" b="1" dirty="0">
                <a:solidFill>
                  <a:prstClr val="black"/>
                </a:solidFill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instruments (m</a:t>
            </a:r>
            <a:r>
              <a:rPr kumimoji="0" lang="en-GB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usical</a:t>
            </a:r>
            <a:r>
              <a:rPr kumimoji="0" lang="en-GB" altLang="en-US" sz="24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sz="2400" b="1" dirty="0">
                <a:solidFill>
                  <a:prstClr val="black"/>
                </a:solidFill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kumimoji="0" lang="en-GB" altLang="en-US" sz="2400" b="1" i="0" u="none" strike="noStrike" kern="1200" cap="none" spc="0" normalizeH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nstruments</a:t>
            </a:r>
            <a:r>
              <a:rPr kumimoji="0" lang="en-GB" altLang="en-US" sz="24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kumimoji="0" lang="en-GB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Primary" panose="020B0500000000000000" pitchFamily="34" charset="0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0" y="6062528"/>
            <a:ext cx="1415750" cy="795472"/>
          </a:xfrm>
          <a:prstGeom prst="rect">
            <a:avLst/>
          </a:prstGeom>
        </p:spPr>
      </p:pic>
      <p:graphicFrame>
        <p:nvGraphicFramePr>
          <p:cNvPr id="35" name="Table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4106247"/>
              </p:ext>
            </p:extLst>
          </p:nvPr>
        </p:nvGraphicFramePr>
        <p:xfrm>
          <a:off x="134485" y="2215364"/>
          <a:ext cx="2657413" cy="38404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657413">
                  <a:extLst>
                    <a:ext uri="{9D8B030D-6E8A-4147-A177-3AD203B41FA5}">
                      <a16:colId xmlns:a16="http://schemas.microsoft.com/office/drawing/2014/main" val="2281299586"/>
                    </a:ext>
                  </a:extLst>
                </a:gridCol>
              </a:tblGrid>
              <a:tr h="338650">
                <a:tc>
                  <a:txBody>
                    <a:bodyPr/>
                    <a:lstStyle/>
                    <a:p>
                      <a:r>
                        <a:rPr lang="en-GB" dirty="0">
                          <a:latin typeface="SassoonPrimary" panose="020B0500000000000000" pitchFamily="34" charset="0"/>
                        </a:rPr>
                        <a:t>Grammar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1915374"/>
                  </a:ext>
                </a:extLst>
              </a:tr>
              <a:tr h="16916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latin typeface="SassoonPrimary" panose="020B0500000000000000" pitchFamily="34" charset="0"/>
                        </a:rPr>
                        <a:t>The definite article ‘the’ is either: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>
                          <a:latin typeface="SassoonPrimary" panose="020B0500000000000000" pitchFamily="34" charset="0"/>
                        </a:rPr>
                        <a:t>masculine (le)</a:t>
                      </a:r>
                      <a:r>
                        <a:rPr lang="en-GB" b="0" baseline="0" dirty="0">
                          <a:latin typeface="SassoonPrimary" panose="020B0500000000000000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>
                          <a:latin typeface="SassoonPrimary" panose="020B0500000000000000" pitchFamily="34" charset="0"/>
                        </a:rPr>
                        <a:t>feminine (</a:t>
                      </a:r>
                      <a:r>
                        <a:rPr lang="en-GB" b="1" u="none" baseline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</a:rPr>
                        <a:t>la</a:t>
                      </a:r>
                      <a:r>
                        <a:rPr lang="en-GB" baseline="0" dirty="0">
                          <a:latin typeface="SassoonPrimary" panose="020B0500000000000000" pitchFamily="34" charset="0"/>
                        </a:rPr>
                        <a:t>).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>
                          <a:latin typeface="SassoonPrimary" panose="020B0500000000000000" pitchFamily="34" charset="0"/>
                        </a:rPr>
                        <a:t>plural (</a:t>
                      </a:r>
                      <a:r>
                        <a:rPr lang="en-GB" baseline="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</a:rPr>
                        <a:t>les</a:t>
                      </a:r>
                      <a:r>
                        <a:rPr lang="en-GB" baseline="0" dirty="0">
                          <a:latin typeface="SassoonPrimary" panose="020B0500000000000000" pitchFamily="34" charset="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baseline="0" dirty="0">
                          <a:latin typeface="SassoonPrimary" panose="020B0500000000000000" pitchFamily="34" charset="0"/>
                        </a:rPr>
                        <a:t>before a vowel or h </a:t>
                      </a:r>
                      <a:r>
                        <a:rPr lang="en-GB" sz="900" baseline="0" dirty="0">
                          <a:latin typeface="SassoonPrimary" panose="020B0500000000000000" pitchFamily="34" charset="0"/>
                        </a:rPr>
                        <a:t>(l’) – not in this unit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aseline="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0306632"/>
                  </a:ext>
                </a:extLst>
              </a:tr>
              <a:tr h="16916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The partitive article ‘some/any’ is either: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masculine (du)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feminine (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de la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plural (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des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before a vowel or h (de l’) – not in this unit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aseline="0" dirty="0"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3997088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4545547"/>
              </p:ext>
            </p:extLst>
          </p:nvPr>
        </p:nvGraphicFramePr>
        <p:xfrm>
          <a:off x="794121" y="1130513"/>
          <a:ext cx="1465494" cy="10073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5494">
                  <a:extLst>
                    <a:ext uri="{9D8B030D-6E8A-4147-A177-3AD203B41FA5}">
                      <a16:colId xmlns:a16="http://schemas.microsoft.com/office/drawing/2014/main" val="2405898405"/>
                    </a:ext>
                  </a:extLst>
                </a:gridCol>
              </a:tblGrid>
              <a:tr h="503687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SassoonPrimary" panose="020B0500000000000000" pitchFamily="34" charset="0"/>
                        </a:rPr>
                        <a:t>I play…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5310558"/>
                  </a:ext>
                </a:extLst>
              </a:tr>
              <a:tr h="503687"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SassoonPrimary" panose="020B0500000000000000" pitchFamily="34" charset="0"/>
                        </a:rPr>
                        <a:t>Je </a:t>
                      </a:r>
                      <a:r>
                        <a:rPr lang="en-GB" sz="2400" dirty="0" err="1">
                          <a:latin typeface="SassoonPrimary" panose="020B0500000000000000" pitchFamily="34" charset="0"/>
                        </a:rPr>
                        <a:t>joue</a:t>
                      </a:r>
                      <a:endParaRPr lang="en-GB" sz="24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SassoonPrimary" panose="020B0500000000000000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9585453"/>
                  </a:ext>
                </a:extLst>
              </a:tr>
            </a:tbl>
          </a:graphicData>
        </a:graphic>
      </p:graphicFrame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3026704"/>
              </p:ext>
            </p:extLst>
          </p:nvPr>
        </p:nvGraphicFramePr>
        <p:xfrm>
          <a:off x="2906797" y="1109444"/>
          <a:ext cx="8979045" cy="4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5809">
                  <a:extLst>
                    <a:ext uri="{9D8B030D-6E8A-4147-A177-3AD203B41FA5}">
                      <a16:colId xmlns:a16="http://schemas.microsoft.com/office/drawing/2014/main" val="2344980893"/>
                    </a:ext>
                  </a:extLst>
                </a:gridCol>
                <a:gridCol w="1795809">
                  <a:extLst>
                    <a:ext uri="{9D8B030D-6E8A-4147-A177-3AD203B41FA5}">
                      <a16:colId xmlns:a16="http://schemas.microsoft.com/office/drawing/2014/main" val="3126971564"/>
                    </a:ext>
                  </a:extLst>
                </a:gridCol>
                <a:gridCol w="1795809">
                  <a:extLst>
                    <a:ext uri="{9D8B030D-6E8A-4147-A177-3AD203B41FA5}">
                      <a16:colId xmlns:a16="http://schemas.microsoft.com/office/drawing/2014/main" val="3367569139"/>
                    </a:ext>
                  </a:extLst>
                </a:gridCol>
                <a:gridCol w="1795809">
                  <a:extLst>
                    <a:ext uri="{9D8B030D-6E8A-4147-A177-3AD203B41FA5}">
                      <a16:colId xmlns:a16="http://schemas.microsoft.com/office/drawing/2014/main" val="3923159202"/>
                    </a:ext>
                  </a:extLst>
                </a:gridCol>
                <a:gridCol w="1795809">
                  <a:extLst>
                    <a:ext uri="{9D8B030D-6E8A-4147-A177-3AD203B41FA5}">
                      <a16:colId xmlns:a16="http://schemas.microsoft.com/office/drawing/2014/main" val="3220546157"/>
                    </a:ext>
                  </a:extLst>
                </a:gridCol>
              </a:tblGrid>
              <a:tr h="1492433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0349831"/>
                  </a:ext>
                </a:extLst>
              </a:tr>
              <a:tr h="1090948">
                <a:tc>
                  <a:txBody>
                    <a:bodyPr/>
                    <a:lstStyle/>
                    <a:p>
                      <a:r>
                        <a:rPr lang="en-GB" sz="1800" b="1" i="0" u="none" strike="noStrike" kern="1200" baseline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la</a:t>
                      </a:r>
                      <a:r>
                        <a:rPr lang="en-GB" sz="18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b="1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trompette</a:t>
                      </a:r>
                      <a:endParaRPr lang="en-GB" sz="1800" b="1" i="0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  <a:p>
                      <a:endParaRPr lang="en-GB" sz="1800" b="1" i="0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400" b="1" i="0" u="none" strike="noStrike" kern="1200" baseline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de la </a:t>
                      </a:r>
                      <a:r>
                        <a:rPr lang="en-GB" sz="1400" b="1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trompette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i="0" u="none" strike="noStrike" kern="1200" baseline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la</a:t>
                      </a:r>
                      <a:r>
                        <a:rPr lang="en-GB" sz="18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b="1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clarinette</a:t>
                      </a:r>
                      <a:endParaRPr lang="en-GB" sz="1800" b="1" i="0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  <a:p>
                      <a:endParaRPr lang="en-GB" sz="1800" b="1" i="0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400" b="1" i="0" u="none" strike="noStrike" kern="1200" baseline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de la </a:t>
                      </a:r>
                      <a:r>
                        <a:rPr lang="en-GB" sz="1400" b="1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clarinette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i="0" u="none" strike="noStrike" kern="1200" baseline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la</a:t>
                      </a:r>
                      <a:r>
                        <a:rPr lang="en-GB" sz="18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b="1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batterie</a:t>
                      </a:r>
                      <a:endParaRPr lang="en-GB" sz="1800" b="1" i="0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  <a:p>
                      <a:endParaRPr lang="en-GB" sz="1800" b="1" i="0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400" b="1" i="0" u="none" strike="noStrike" kern="1200" baseline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de la </a:t>
                      </a:r>
                      <a:r>
                        <a:rPr lang="en-GB" sz="1400" b="1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batterie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i="0" u="none" strike="noStrike" kern="1200" baseline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la</a:t>
                      </a:r>
                      <a:r>
                        <a:rPr lang="en-GB" sz="18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guitar</a:t>
                      </a:r>
                    </a:p>
                    <a:p>
                      <a:endParaRPr lang="en-GB" sz="1800" b="1" i="0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400" b="1" i="0" u="none" strike="noStrike" kern="1200" baseline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de la </a:t>
                      </a:r>
                      <a:r>
                        <a:rPr lang="en-GB" sz="1400" b="1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guitare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i="0" u="none" strike="noStrike" kern="1200" baseline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la</a:t>
                      </a:r>
                      <a:r>
                        <a:rPr lang="en-GB" sz="18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b="1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flûte</a:t>
                      </a:r>
                      <a:r>
                        <a:rPr lang="en-GB" sz="18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à </a:t>
                      </a:r>
                      <a:r>
                        <a:rPr lang="en-GB" sz="1800" b="1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bec</a:t>
                      </a:r>
                      <a:endParaRPr lang="en-GB" sz="1800" b="1" i="0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  <a:p>
                      <a:endParaRPr lang="en-GB" sz="1800" b="1" i="0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fr-FR" sz="1400" b="1" i="0" u="none" strike="noStrike" kern="1200" baseline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de la </a:t>
                      </a:r>
                      <a:r>
                        <a:rPr lang="fr-FR" sz="14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flûte à bec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8153163"/>
                  </a:ext>
                </a:extLst>
              </a:tr>
              <a:tr h="1212602">
                <a:tc>
                  <a:txBody>
                    <a:bodyPr/>
                    <a:lstStyle/>
                    <a:p>
                      <a:endParaRPr lang="en-GB" sz="18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SassoonPrimary" panose="020B0500000000000000" pitchFamily="34" charset="0"/>
                      </a:endParaRPr>
                    </a:p>
                    <a:p>
                      <a:endParaRPr lang="en-GB" sz="1800" dirty="0">
                        <a:latin typeface="SassoonPrimary" panose="020B0500000000000000" pitchFamily="34" charset="0"/>
                      </a:endParaRPr>
                    </a:p>
                    <a:p>
                      <a:endParaRPr lang="en-GB" sz="1800" dirty="0">
                        <a:latin typeface="SassoonPrimary" panose="020B0500000000000000" pitchFamily="34" charset="0"/>
                      </a:endParaRPr>
                    </a:p>
                    <a:p>
                      <a:endParaRPr lang="en-GB" sz="18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1768111"/>
                  </a:ext>
                </a:extLst>
              </a:tr>
              <a:tr h="1150417">
                <a:tc>
                  <a:txBody>
                    <a:bodyPr/>
                    <a:lstStyle/>
                    <a:p>
                      <a:r>
                        <a:rPr lang="en-GB" sz="1800" b="1" i="0" u="none" strike="noStrike" kern="1200" baseline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la </a:t>
                      </a:r>
                      <a:r>
                        <a:rPr lang="en-GB" sz="1800" b="1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harpe</a:t>
                      </a:r>
                      <a:endParaRPr lang="en-GB" sz="1800" b="1" i="0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  <a:p>
                      <a:endParaRPr lang="en-GB" sz="1800" b="1" i="0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400" b="1" i="0" u="none" strike="noStrike" kern="1200" baseline="0" dirty="0">
                          <a:solidFill>
                            <a:srgbClr val="FF000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de la </a:t>
                      </a:r>
                      <a:r>
                        <a:rPr lang="en-GB" sz="1400" b="1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harpe</a:t>
                      </a:r>
                      <a:endParaRPr lang="en-GB" sz="1400" b="1" i="0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  <a:p>
                      <a:endParaRPr lang="en-GB" sz="18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le piano</a:t>
                      </a:r>
                    </a:p>
                    <a:p>
                      <a:endParaRPr lang="en-GB" sz="1800" b="1" i="0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4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du piano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le triangle</a:t>
                      </a:r>
                    </a:p>
                    <a:p>
                      <a:endParaRPr lang="en-GB" sz="1800" b="1" i="0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4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du triangle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le </a:t>
                      </a:r>
                      <a:r>
                        <a:rPr lang="en-GB" sz="1800" b="1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violon</a:t>
                      </a:r>
                      <a:endParaRPr lang="en-GB" sz="1800" b="1" i="0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  <a:p>
                      <a:endParaRPr lang="en-GB" sz="1800" b="1" i="0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4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du </a:t>
                      </a:r>
                      <a:r>
                        <a:rPr lang="en-GB" sz="1400" b="1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violon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i="0" u="none" strike="noStrike" kern="1200" baseline="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les</a:t>
                      </a:r>
                      <a:r>
                        <a:rPr lang="en-GB" sz="18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cymbals</a:t>
                      </a:r>
                    </a:p>
                    <a:p>
                      <a:endParaRPr lang="en-GB" sz="1800" b="1" i="0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400" b="1" i="0" u="none" strike="noStrike" kern="1200" baseline="0" dirty="0">
                          <a:solidFill>
                            <a:srgbClr val="0070C0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des</a:t>
                      </a:r>
                      <a:r>
                        <a:rPr lang="en-GB" sz="1400" b="1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b="1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cymbales</a:t>
                      </a:r>
                      <a:endParaRPr lang="en-GB" sz="140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5661767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3105328" y="1216807"/>
            <a:ext cx="1381570" cy="13815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4814610" y="1391625"/>
            <a:ext cx="1502071" cy="84397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1"/>
          <a:srcRect l="35008" t="6626" r="34370" b="8671"/>
          <a:stretch/>
        </p:blipFill>
        <p:spPr>
          <a:xfrm>
            <a:off x="6852944" y="1182994"/>
            <a:ext cx="886692" cy="133927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2"/>
          <a:srcRect l="5957" t="11995" r="10028" b="18308"/>
          <a:stretch/>
        </p:blipFill>
        <p:spPr>
          <a:xfrm>
            <a:off x="8480120" y="1391625"/>
            <a:ext cx="1516643" cy="92201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3"/>
          <a:srcRect l="5484" t="8207" r="5251" b="6511"/>
          <a:stretch/>
        </p:blipFill>
        <p:spPr>
          <a:xfrm>
            <a:off x="10218999" y="1326969"/>
            <a:ext cx="1530893" cy="97328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3260532" y="3762359"/>
            <a:ext cx="1097609" cy="109273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5109824" y="3759293"/>
            <a:ext cx="1029129" cy="109886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6907310" y="3759293"/>
            <a:ext cx="1052811" cy="98474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ackgroundRemoval t="868" b="100000" l="6731" r="9409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9303127">
            <a:off x="8777068" y="3650510"/>
            <a:ext cx="949328" cy="120230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39"/>
          <a:srcRect l="18617" t="9066" r="27433" b="6151"/>
          <a:stretch/>
        </p:blipFill>
        <p:spPr>
          <a:xfrm>
            <a:off x="10543343" y="3790538"/>
            <a:ext cx="1017976" cy="1064551"/>
          </a:xfrm>
          <a:prstGeom prst="rect">
            <a:avLst/>
          </a:prstGeom>
        </p:spPr>
      </p:pic>
      <p:pic>
        <p:nvPicPr>
          <p:cNvPr id="7" name="Clarinette">
            <a:hlinkClick r:id="" action="ppaction://media"/>
            <a:extLst>
              <a:ext uri="{FF2B5EF4-FFF2-40B4-BE49-F238E27FC236}">
                <a16:creationId xmlns:a16="http://schemas.microsoft.com/office/drawing/2014/main" id="{6436ADE0-7328-4D56-BAAF-C8128E9CD1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0"/>
          <a:stretch>
            <a:fillRect/>
          </a:stretch>
        </p:blipFill>
        <p:spPr>
          <a:xfrm>
            <a:off x="6060346" y="2835422"/>
            <a:ext cx="406400" cy="406400"/>
          </a:xfrm>
          <a:prstGeom prst="rect">
            <a:avLst/>
          </a:prstGeom>
        </p:spPr>
      </p:pic>
      <p:pic>
        <p:nvPicPr>
          <p:cNvPr id="8" name="Cymbals">
            <a:hlinkClick r:id="" action="ppaction://media"/>
            <a:extLst>
              <a:ext uri="{FF2B5EF4-FFF2-40B4-BE49-F238E27FC236}">
                <a16:creationId xmlns:a16="http://schemas.microsoft.com/office/drawing/2014/main" id="{EFD75890-C40D-468B-8B20-68D2307E1AA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0"/>
          <a:stretch>
            <a:fillRect/>
          </a:stretch>
        </p:blipFill>
        <p:spPr>
          <a:xfrm>
            <a:off x="11358119" y="5143496"/>
            <a:ext cx="406400" cy="406400"/>
          </a:xfrm>
          <a:prstGeom prst="rect">
            <a:avLst/>
          </a:prstGeom>
        </p:spPr>
      </p:pic>
      <p:pic>
        <p:nvPicPr>
          <p:cNvPr id="11" name="Flute">
            <a:hlinkClick r:id="" action="ppaction://media"/>
            <a:extLst>
              <a:ext uri="{FF2B5EF4-FFF2-40B4-BE49-F238E27FC236}">
                <a16:creationId xmlns:a16="http://schemas.microsoft.com/office/drawing/2014/main" id="{37BBCB17-1530-4F39-A965-92D32DE1B289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40"/>
          <a:stretch>
            <a:fillRect/>
          </a:stretch>
        </p:blipFill>
        <p:spPr>
          <a:xfrm>
            <a:off x="11479442" y="2866667"/>
            <a:ext cx="406400" cy="406400"/>
          </a:xfrm>
          <a:prstGeom prst="rect">
            <a:avLst/>
          </a:prstGeom>
        </p:spPr>
      </p:pic>
      <p:pic>
        <p:nvPicPr>
          <p:cNvPr id="13" name="Drum">
            <a:hlinkClick r:id="" action="ppaction://media"/>
            <a:extLst>
              <a:ext uri="{FF2B5EF4-FFF2-40B4-BE49-F238E27FC236}">
                <a16:creationId xmlns:a16="http://schemas.microsoft.com/office/drawing/2014/main" id="{B5D28C72-4F5F-470E-BF49-A4D6C496D3BF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40"/>
          <a:stretch>
            <a:fillRect/>
          </a:stretch>
        </p:blipFill>
        <p:spPr>
          <a:xfrm>
            <a:off x="7794801" y="2821670"/>
            <a:ext cx="406400" cy="406400"/>
          </a:xfrm>
          <a:prstGeom prst="rect">
            <a:avLst/>
          </a:prstGeom>
        </p:spPr>
      </p:pic>
      <p:pic>
        <p:nvPicPr>
          <p:cNvPr id="14" name="Guitar">
            <a:hlinkClick r:id="" action="ppaction://media"/>
            <a:extLst>
              <a:ext uri="{FF2B5EF4-FFF2-40B4-BE49-F238E27FC236}">
                <a16:creationId xmlns:a16="http://schemas.microsoft.com/office/drawing/2014/main" id="{4951DC3E-31B1-4059-92EF-F17A36CBA0FE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40"/>
          <a:stretch>
            <a:fillRect/>
          </a:stretch>
        </p:blipFill>
        <p:spPr>
          <a:xfrm>
            <a:off x="9489048" y="2765034"/>
            <a:ext cx="406400" cy="406400"/>
          </a:xfrm>
          <a:prstGeom prst="rect">
            <a:avLst/>
          </a:prstGeom>
        </p:spPr>
      </p:pic>
      <p:pic>
        <p:nvPicPr>
          <p:cNvPr id="15" name="Harp">
            <a:hlinkClick r:id="" action="ppaction://media"/>
            <a:extLst>
              <a:ext uri="{FF2B5EF4-FFF2-40B4-BE49-F238E27FC236}">
                <a16:creationId xmlns:a16="http://schemas.microsoft.com/office/drawing/2014/main" id="{41B3CA57-D443-4217-B31D-9EB6BBF6B9E0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40"/>
          <a:stretch>
            <a:fillRect/>
          </a:stretch>
        </p:blipFill>
        <p:spPr>
          <a:xfrm>
            <a:off x="4080498" y="5143496"/>
            <a:ext cx="406400" cy="406400"/>
          </a:xfrm>
          <a:prstGeom prst="rect">
            <a:avLst/>
          </a:prstGeom>
        </p:spPr>
      </p:pic>
      <p:pic>
        <p:nvPicPr>
          <p:cNvPr id="17" name="I play">
            <a:hlinkClick r:id="" action="ppaction://media"/>
            <a:extLst>
              <a:ext uri="{FF2B5EF4-FFF2-40B4-BE49-F238E27FC236}">
                <a16:creationId xmlns:a16="http://schemas.microsoft.com/office/drawing/2014/main" id="{7995CDEF-FF94-4A24-B0B1-69EAF9C18F8D}"/>
              </a:ext>
            </a:extLst>
          </p:cNvPr>
          <p:cNvPicPr>
            <a:picLocks noChangeAspect="1"/>
          </p:cNvPicPr>
          <p:nvPr>
            <a:audioFile r:link="rId13"/>
            <p:extLst>
              <p:ext uri="{DAA4B4D4-6D71-4841-9C94-3DE7FCFB9230}">
                <p14:media xmlns:p14="http://schemas.microsoft.com/office/powerpoint/2010/main" r:embed="rId14">
                  <p14:trim st="1541"/>
                </p14:media>
              </p:ext>
            </p:extLst>
          </p:nvPr>
        </p:nvPicPr>
        <p:blipFill>
          <a:blip r:embed="rId40"/>
          <a:stretch>
            <a:fillRect/>
          </a:stretch>
        </p:blipFill>
        <p:spPr>
          <a:xfrm>
            <a:off x="1958074" y="1652669"/>
            <a:ext cx="406400" cy="406400"/>
          </a:xfrm>
          <a:prstGeom prst="rect">
            <a:avLst/>
          </a:prstGeom>
        </p:spPr>
      </p:pic>
      <p:pic>
        <p:nvPicPr>
          <p:cNvPr id="18" name="Instruments">
            <a:hlinkClick r:id="" action="ppaction://media"/>
            <a:extLst>
              <a:ext uri="{FF2B5EF4-FFF2-40B4-BE49-F238E27FC236}">
                <a16:creationId xmlns:a16="http://schemas.microsoft.com/office/drawing/2014/main" id="{263C0B71-24AB-4815-B634-A66DE36DA661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40"/>
          <a:stretch>
            <a:fillRect/>
          </a:stretch>
        </p:blipFill>
        <p:spPr>
          <a:xfrm>
            <a:off x="2745727" y="452509"/>
            <a:ext cx="406400" cy="406400"/>
          </a:xfrm>
          <a:prstGeom prst="rect">
            <a:avLst/>
          </a:prstGeom>
        </p:spPr>
      </p:pic>
      <p:pic>
        <p:nvPicPr>
          <p:cNvPr id="19" name="Piano">
            <a:hlinkClick r:id="" action="ppaction://media"/>
            <a:extLst>
              <a:ext uri="{FF2B5EF4-FFF2-40B4-BE49-F238E27FC236}">
                <a16:creationId xmlns:a16="http://schemas.microsoft.com/office/drawing/2014/main" id="{427E520F-10C7-474C-BCD6-157C333B2590}"/>
              </a:ext>
            </a:extLst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40"/>
          <a:stretch>
            <a:fillRect/>
          </a:stretch>
        </p:blipFill>
        <p:spPr>
          <a:xfrm>
            <a:off x="5811315" y="5172425"/>
            <a:ext cx="406400" cy="406400"/>
          </a:xfrm>
          <a:prstGeom prst="rect">
            <a:avLst/>
          </a:prstGeom>
        </p:spPr>
      </p:pic>
      <p:pic>
        <p:nvPicPr>
          <p:cNvPr id="24" name="Triangle">
            <a:hlinkClick r:id="" action="ppaction://media"/>
            <a:extLst>
              <a:ext uri="{FF2B5EF4-FFF2-40B4-BE49-F238E27FC236}">
                <a16:creationId xmlns:a16="http://schemas.microsoft.com/office/drawing/2014/main" id="{1E3F9958-40CC-4BD0-A776-1E9DDCD563A9}"/>
              </a:ext>
            </a:extLst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40"/>
          <a:stretch>
            <a:fillRect/>
          </a:stretch>
        </p:blipFill>
        <p:spPr>
          <a:xfrm>
            <a:off x="7727162" y="5169378"/>
            <a:ext cx="406400" cy="406400"/>
          </a:xfrm>
          <a:prstGeom prst="rect">
            <a:avLst/>
          </a:prstGeom>
        </p:spPr>
      </p:pic>
      <p:pic>
        <p:nvPicPr>
          <p:cNvPr id="25" name="Trumpet">
            <a:hlinkClick r:id="" action="ppaction://media"/>
            <a:extLst>
              <a:ext uri="{FF2B5EF4-FFF2-40B4-BE49-F238E27FC236}">
                <a16:creationId xmlns:a16="http://schemas.microsoft.com/office/drawing/2014/main" id="{117EFB2B-D4E3-44BA-BC4C-DBC6C57F213B}"/>
              </a:ext>
            </a:extLst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40"/>
          <a:stretch>
            <a:fillRect/>
          </a:stretch>
        </p:blipFill>
        <p:spPr>
          <a:xfrm>
            <a:off x="4273152" y="2855734"/>
            <a:ext cx="406400" cy="406400"/>
          </a:xfrm>
          <a:prstGeom prst="rect">
            <a:avLst/>
          </a:prstGeom>
        </p:spPr>
      </p:pic>
      <p:pic>
        <p:nvPicPr>
          <p:cNvPr id="26" name="Violin">
            <a:hlinkClick r:id="" action="ppaction://media"/>
            <a:extLst>
              <a:ext uri="{FF2B5EF4-FFF2-40B4-BE49-F238E27FC236}">
                <a16:creationId xmlns:a16="http://schemas.microsoft.com/office/drawing/2014/main" id="{7C0967A0-1B4B-4B71-9588-0E6FB32CC541}"/>
              </a:ext>
            </a:extLst>
          </p:cNvPr>
          <p:cNvPicPr>
            <a:picLocks noChangeAspect="1"/>
          </p:cNvPicPr>
          <p:nvPr>
            <a:audioFile r:link="rId24"/>
            <p:extLst>
              <p:ext uri="{DAA4B4D4-6D71-4841-9C94-3DE7FCFB9230}">
                <p14:media xmlns:p14="http://schemas.microsoft.com/office/powerpoint/2010/main" r:embed="rId23"/>
              </p:ext>
            </p:extLst>
          </p:nvPr>
        </p:nvPicPr>
        <p:blipFill>
          <a:blip r:embed="rId40"/>
          <a:stretch>
            <a:fillRect/>
          </a:stretch>
        </p:blipFill>
        <p:spPr>
          <a:xfrm>
            <a:off x="9475657" y="5242369"/>
            <a:ext cx="406400" cy="406400"/>
          </a:xfrm>
          <a:prstGeom prst="rect">
            <a:avLst/>
          </a:prstGeom>
        </p:spPr>
      </p:pic>
      <p:pic>
        <p:nvPicPr>
          <p:cNvPr id="33" name="Picture 32" descr="Qr code&#10;&#10;Description automatically generated">
            <a:extLst>
              <a:ext uri="{FF2B5EF4-FFF2-40B4-BE49-F238E27FC236}">
                <a16:creationId xmlns:a16="http://schemas.microsoft.com/office/drawing/2014/main" id="{7C35500F-52C2-4A78-9E38-766B1794781D}"/>
              </a:ext>
            </a:extLst>
          </p:cNvPr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525" y="6105525"/>
            <a:ext cx="752475" cy="75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137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5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20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13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11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809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066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70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925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904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764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3947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507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144</Words>
  <Application>Microsoft Office PowerPoint</Application>
  <PresentationFormat>Widescreen</PresentationFormat>
  <Paragraphs>52</Paragraphs>
  <Slides>1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SassoonPrimary</vt:lpstr>
      <vt:lpstr>Times New Roman</vt:lpstr>
      <vt:lpstr>Office Theme</vt:lpstr>
      <vt:lpstr>PowerPoint Presentation</vt:lpstr>
    </vt:vector>
  </TitlesOfParts>
  <Company>St Thomas CE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RMarkwick</dc:creator>
  <cp:lastModifiedBy>RMarkwick</cp:lastModifiedBy>
  <cp:revision>99</cp:revision>
  <cp:lastPrinted>2021-08-14T21:14:37Z</cp:lastPrinted>
  <dcterms:created xsi:type="dcterms:W3CDTF">2021-03-16T12:13:10Z</dcterms:created>
  <dcterms:modified xsi:type="dcterms:W3CDTF">2021-09-01T10:26:41Z</dcterms:modified>
  <cp:contentStatus/>
</cp:coreProperties>
</file>