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12.m4a"/><Relationship Id="rId18" Type="http://schemas.microsoft.com/office/2007/relationships/media" Target="../media/media16.m4a"/><Relationship Id="rId26" Type="http://schemas.microsoft.com/office/2007/relationships/media" Target="../media/media24.m4a"/><Relationship Id="rId39" Type="http://schemas.openxmlformats.org/officeDocument/2006/relationships/slideLayout" Target="../slideLayouts/slideLayout2.xml"/><Relationship Id="rId21" Type="http://schemas.microsoft.com/office/2007/relationships/media" Target="../media/media19.m4a"/><Relationship Id="rId34" Type="http://schemas.microsoft.com/office/2007/relationships/media" Target="../media/media32.m4a"/><Relationship Id="rId42" Type="http://schemas.openxmlformats.org/officeDocument/2006/relationships/image" Target="../media/image3.png"/><Relationship Id="rId47" Type="http://schemas.openxmlformats.org/officeDocument/2006/relationships/image" Target="../media/image8.png"/><Relationship Id="rId50" Type="http://schemas.openxmlformats.org/officeDocument/2006/relationships/image" Target="../media/image11.png"/><Relationship Id="rId7" Type="http://schemas.microsoft.com/office/2007/relationships/media" Target="../media/media6.m4a"/><Relationship Id="rId2" Type="http://schemas.microsoft.com/office/2007/relationships/media" Target="../media/media1.m4a"/><Relationship Id="rId16" Type="http://schemas.openxmlformats.org/officeDocument/2006/relationships/audio" Target="../media/media14.m4a"/><Relationship Id="rId29" Type="http://schemas.microsoft.com/office/2007/relationships/media" Target="../media/media27.m4a"/><Relationship Id="rId11" Type="http://schemas.microsoft.com/office/2007/relationships/media" Target="../media/media10.m4a"/><Relationship Id="rId24" Type="http://schemas.microsoft.com/office/2007/relationships/media" Target="../media/media22.m4a"/><Relationship Id="rId32" Type="http://schemas.microsoft.com/office/2007/relationships/media" Target="../media/media30.m4a"/><Relationship Id="rId37" Type="http://schemas.microsoft.com/office/2007/relationships/media" Target="../media/media35.m4a"/><Relationship Id="rId40" Type="http://schemas.openxmlformats.org/officeDocument/2006/relationships/image" Target="../media/image1.jpeg"/><Relationship Id="rId45" Type="http://schemas.openxmlformats.org/officeDocument/2006/relationships/image" Target="../media/image6.png"/><Relationship Id="rId53" Type="http://schemas.openxmlformats.org/officeDocument/2006/relationships/image" Target="../media/image14.png"/><Relationship Id="rId5" Type="http://schemas.microsoft.com/office/2007/relationships/media" Target="../media/media4.m4a"/><Relationship Id="rId10" Type="http://schemas.microsoft.com/office/2007/relationships/media" Target="../media/media9.m4a"/><Relationship Id="rId19" Type="http://schemas.microsoft.com/office/2007/relationships/media" Target="../media/media17.m4a"/><Relationship Id="rId31" Type="http://schemas.microsoft.com/office/2007/relationships/media" Target="../media/media29.m4a"/><Relationship Id="rId44" Type="http://schemas.openxmlformats.org/officeDocument/2006/relationships/image" Target="../media/image5.png"/><Relationship Id="rId52" Type="http://schemas.openxmlformats.org/officeDocument/2006/relationships/image" Target="../media/image13.png"/><Relationship Id="rId4" Type="http://schemas.microsoft.com/office/2007/relationships/media" Target="../media/media3.m4a"/><Relationship Id="rId9" Type="http://schemas.microsoft.com/office/2007/relationships/media" Target="../media/media8.m4a"/><Relationship Id="rId14" Type="http://schemas.microsoft.com/office/2007/relationships/media" Target="../media/media13.m4a"/><Relationship Id="rId22" Type="http://schemas.microsoft.com/office/2007/relationships/media" Target="../media/media20.m4a"/><Relationship Id="rId27" Type="http://schemas.microsoft.com/office/2007/relationships/media" Target="../media/media25.m4a"/><Relationship Id="rId30" Type="http://schemas.microsoft.com/office/2007/relationships/media" Target="../media/media28.m4a"/><Relationship Id="rId35" Type="http://schemas.microsoft.com/office/2007/relationships/media" Target="../media/media33.m4a"/><Relationship Id="rId43" Type="http://schemas.openxmlformats.org/officeDocument/2006/relationships/image" Target="../media/image4.png"/><Relationship Id="rId48" Type="http://schemas.openxmlformats.org/officeDocument/2006/relationships/image" Target="../media/image9.png"/><Relationship Id="rId8" Type="http://schemas.microsoft.com/office/2007/relationships/media" Target="../media/media7.m4a"/><Relationship Id="rId51" Type="http://schemas.openxmlformats.org/officeDocument/2006/relationships/image" Target="../media/image12.png"/><Relationship Id="rId3" Type="http://schemas.microsoft.com/office/2007/relationships/media" Target="../media/media2.m4a"/><Relationship Id="rId12" Type="http://schemas.microsoft.com/office/2007/relationships/media" Target="../media/media11.m4a"/><Relationship Id="rId17" Type="http://schemas.microsoft.com/office/2007/relationships/media" Target="../media/media15.m4a"/><Relationship Id="rId25" Type="http://schemas.microsoft.com/office/2007/relationships/media" Target="../media/media23.m4a"/><Relationship Id="rId33" Type="http://schemas.microsoft.com/office/2007/relationships/media" Target="../media/media31.m4a"/><Relationship Id="rId38" Type="http://schemas.microsoft.com/office/2007/relationships/media" Target="../media/media36.m4a"/><Relationship Id="rId46" Type="http://schemas.openxmlformats.org/officeDocument/2006/relationships/image" Target="../media/image7.png"/><Relationship Id="rId20" Type="http://schemas.microsoft.com/office/2007/relationships/media" Target="../media/media18.m4a"/><Relationship Id="rId41" Type="http://schemas.openxmlformats.org/officeDocument/2006/relationships/image" Target="../media/image2.png"/><Relationship Id="rId54" Type="http://schemas.openxmlformats.org/officeDocument/2006/relationships/image" Target="../media/image15.png"/><Relationship Id="rId1" Type="http://schemas.openxmlformats.org/officeDocument/2006/relationships/audio" Target="NULL" TargetMode="External"/><Relationship Id="rId6" Type="http://schemas.microsoft.com/office/2007/relationships/media" Target="../media/media5.m4a"/><Relationship Id="rId15" Type="http://schemas.microsoft.com/office/2007/relationships/media" Target="../media/media14.m4a"/><Relationship Id="rId23" Type="http://schemas.microsoft.com/office/2007/relationships/media" Target="../media/media21.m4a"/><Relationship Id="rId28" Type="http://schemas.microsoft.com/office/2007/relationships/media" Target="../media/media26.m4a"/><Relationship Id="rId36" Type="http://schemas.microsoft.com/office/2007/relationships/media" Target="../media/media34.m4a"/><Relationship Id="rId4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189156" y="201880"/>
            <a:ext cx="504497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Type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Six – Autumn 1</a:t>
            </a:r>
            <a:endParaRPr kumimoji="0" lang="en-GB" alt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lang="en-GB" altLang="en-US" sz="2400" b="1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</a:t>
            </a:r>
            <a:r>
              <a:rPr lang="en-GB" altLang="en-US" sz="2400" b="1" dirty="0" err="1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L’École</a:t>
            </a:r>
            <a:r>
              <a:rPr lang="en-GB" altLang="en-US" sz="2400" b="1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 school)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</p:txBody>
      </p:sp>
      <p:sp>
        <p:nvSpPr>
          <p:cNvPr id="2" name="AutoShape 2" descr="Introducing Language Angels - Association for Language Lear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0" y="6049965"/>
            <a:ext cx="1415750" cy="795472"/>
          </a:xfrm>
          <a:prstGeom prst="rect">
            <a:avLst/>
          </a:prstGeom>
        </p:spPr>
      </p:pic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070CC987-068A-445C-AE6E-8BB7339129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666882"/>
              </p:ext>
            </p:extLst>
          </p:nvPr>
        </p:nvGraphicFramePr>
        <p:xfrm>
          <a:off x="253137" y="1911921"/>
          <a:ext cx="11682877" cy="1789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9671">
                  <a:extLst>
                    <a:ext uri="{9D8B030D-6E8A-4147-A177-3AD203B41FA5}">
                      <a16:colId xmlns:a16="http://schemas.microsoft.com/office/drawing/2014/main" val="3309469050"/>
                    </a:ext>
                  </a:extLst>
                </a:gridCol>
                <a:gridCol w="1057581">
                  <a:extLst>
                    <a:ext uri="{9D8B030D-6E8A-4147-A177-3AD203B41FA5}">
                      <a16:colId xmlns:a16="http://schemas.microsoft.com/office/drawing/2014/main" val="2816258759"/>
                    </a:ext>
                  </a:extLst>
                </a:gridCol>
                <a:gridCol w="981684">
                  <a:extLst>
                    <a:ext uri="{9D8B030D-6E8A-4147-A177-3AD203B41FA5}">
                      <a16:colId xmlns:a16="http://schemas.microsoft.com/office/drawing/2014/main" val="3420504356"/>
                    </a:ext>
                  </a:extLst>
                </a:gridCol>
                <a:gridCol w="1001514">
                  <a:extLst>
                    <a:ext uri="{9D8B030D-6E8A-4147-A177-3AD203B41FA5}">
                      <a16:colId xmlns:a16="http://schemas.microsoft.com/office/drawing/2014/main" val="1620133765"/>
                    </a:ext>
                  </a:extLst>
                </a:gridCol>
                <a:gridCol w="1143619">
                  <a:extLst>
                    <a:ext uri="{9D8B030D-6E8A-4147-A177-3AD203B41FA5}">
                      <a16:colId xmlns:a16="http://schemas.microsoft.com/office/drawing/2014/main" val="1640445468"/>
                    </a:ext>
                  </a:extLst>
                </a:gridCol>
                <a:gridCol w="909469">
                  <a:extLst>
                    <a:ext uri="{9D8B030D-6E8A-4147-A177-3AD203B41FA5}">
                      <a16:colId xmlns:a16="http://schemas.microsoft.com/office/drawing/2014/main" val="3712486473"/>
                    </a:ext>
                  </a:extLst>
                </a:gridCol>
                <a:gridCol w="1473043">
                  <a:extLst>
                    <a:ext uri="{9D8B030D-6E8A-4147-A177-3AD203B41FA5}">
                      <a16:colId xmlns:a16="http://schemas.microsoft.com/office/drawing/2014/main" val="270199290"/>
                    </a:ext>
                  </a:extLst>
                </a:gridCol>
                <a:gridCol w="1195293">
                  <a:extLst>
                    <a:ext uri="{9D8B030D-6E8A-4147-A177-3AD203B41FA5}">
                      <a16:colId xmlns:a16="http://schemas.microsoft.com/office/drawing/2014/main" val="216464954"/>
                    </a:ext>
                  </a:extLst>
                </a:gridCol>
                <a:gridCol w="1135544">
                  <a:extLst>
                    <a:ext uri="{9D8B030D-6E8A-4147-A177-3AD203B41FA5}">
                      <a16:colId xmlns:a16="http://schemas.microsoft.com/office/drawing/2014/main" val="4058184023"/>
                    </a:ext>
                  </a:extLst>
                </a:gridCol>
                <a:gridCol w="1325459">
                  <a:extLst>
                    <a:ext uri="{9D8B030D-6E8A-4147-A177-3AD203B41FA5}">
                      <a16:colId xmlns:a16="http://schemas.microsoft.com/office/drawing/2014/main" val="255624528"/>
                    </a:ext>
                  </a:extLst>
                </a:gridCol>
              </a:tblGrid>
              <a:tr h="65902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L’informatique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81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L’histoire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81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L’anglais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81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Le dessin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81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Le </a:t>
                      </a:r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français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81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Le sport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81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géographie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81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musique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81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Les 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maths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81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Les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sciences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81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855390"/>
                  </a:ext>
                </a:extLst>
              </a:tr>
              <a:tr h="113034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ICT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history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English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art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French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P.E.</a:t>
                      </a:r>
                    </a:p>
                    <a:p>
                      <a:pPr algn="ctr"/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Geography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Music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Maths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Primary" panose="020B0500000000000000" pitchFamily="34" charset="0"/>
                        </a:rPr>
                        <a:t>science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656916"/>
                  </a:ext>
                </a:extLst>
              </a:tr>
            </a:tbl>
          </a:graphicData>
        </a:graphic>
      </p:graphicFrame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40279D9C-A7A5-4EE4-9893-D3A4D371B6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274932"/>
              </p:ext>
            </p:extLst>
          </p:nvPr>
        </p:nvGraphicFramePr>
        <p:xfrm>
          <a:off x="1373136" y="171913"/>
          <a:ext cx="1763327" cy="69555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763327">
                  <a:extLst>
                    <a:ext uri="{9D8B030D-6E8A-4147-A177-3AD203B41FA5}">
                      <a16:colId xmlns:a16="http://schemas.microsoft.com/office/drawing/2014/main" val="4202614571"/>
                    </a:ext>
                  </a:extLst>
                </a:gridCol>
              </a:tblGrid>
              <a:tr h="34777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Les matières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450752"/>
                  </a:ext>
                </a:extLst>
              </a:tr>
              <a:tr h="34777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School subjects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3780457"/>
                  </a:ext>
                </a:extLst>
              </a:tr>
            </a:tbl>
          </a:graphicData>
        </a:graphic>
      </p:graphicFrame>
      <p:graphicFrame>
        <p:nvGraphicFramePr>
          <p:cNvPr id="12" name="Table 9">
            <a:extLst>
              <a:ext uri="{FF2B5EF4-FFF2-40B4-BE49-F238E27FC236}">
                <a16:creationId xmlns:a16="http://schemas.microsoft.com/office/drawing/2014/main" id="{F8E6A75F-AD44-4451-ACBC-D219020789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807312"/>
              </p:ext>
            </p:extLst>
          </p:nvPr>
        </p:nvGraphicFramePr>
        <p:xfrm>
          <a:off x="254561" y="1066222"/>
          <a:ext cx="1609883" cy="687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9883">
                  <a:extLst>
                    <a:ext uri="{9D8B030D-6E8A-4147-A177-3AD203B41FA5}">
                      <a16:colId xmlns:a16="http://schemas.microsoft.com/office/drawing/2014/main" val="4202614571"/>
                    </a:ext>
                  </a:extLst>
                </a:gridCol>
              </a:tblGrid>
              <a:tr h="343984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J’étudie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450752"/>
                  </a:ext>
                </a:extLst>
              </a:tr>
              <a:tr h="343984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I study…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3780457"/>
                  </a:ext>
                </a:extLst>
              </a:tr>
            </a:tbl>
          </a:graphicData>
        </a:graphic>
      </p:graphicFrame>
      <p:pic>
        <p:nvPicPr>
          <p:cNvPr id="11" name="Picture 10" descr="A black and white drawing of a tower&#10;&#10;Description automatically generated with medium confidence">
            <a:extLst>
              <a:ext uri="{FF2B5EF4-FFF2-40B4-BE49-F238E27FC236}">
                <a16:creationId xmlns:a16="http://schemas.microsoft.com/office/drawing/2014/main" id="{D220C9A6-CF6F-4E1D-97D3-8452028CB5C5}"/>
              </a:ext>
            </a:extLst>
          </p:cNvPr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4771145" y="2591980"/>
            <a:ext cx="1085185" cy="1060409"/>
          </a:xfrm>
          <a:prstGeom prst="rect">
            <a:avLst/>
          </a:prstGeom>
        </p:spPr>
      </p:pic>
      <p:pic>
        <p:nvPicPr>
          <p:cNvPr id="14" name="Picture 13" descr="Shape, circle&#10;&#10;Description automatically generated">
            <a:extLst>
              <a:ext uri="{FF2B5EF4-FFF2-40B4-BE49-F238E27FC236}">
                <a16:creationId xmlns:a16="http://schemas.microsoft.com/office/drawing/2014/main" id="{86377E10-7244-495D-BB92-FAE61C081765}"/>
              </a:ext>
            </a:extLst>
          </p:cNvPr>
          <p:cNvPicPr>
            <a:picLocks noChangeAspect="1"/>
          </p:cNvPicPr>
          <p:nvPr/>
        </p:nvPicPr>
        <p:blipFill rotWithShape="1">
          <a:blip r:embed="rId44"/>
          <a:srcRect r="5620"/>
          <a:stretch/>
        </p:blipFill>
        <p:spPr>
          <a:xfrm>
            <a:off x="3755826" y="2803365"/>
            <a:ext cx="922087" cy="653918"/>
          </a:xfrm>
          <a:prstGeom prst="rect">
            <a:avLst/>
          </a:prstGeom>
        </p:spPr>
      </p:pic>
      <p:pic>
        <p:nvPicPr>
          <p:cNvPr id="16" name="Picture 15" descr="A black and white football ball&#10;&#10;Description automatically generated with medium confidence">
            <a:extLst>
              <a:ext uri="{FF2B5EF4-FFF2-40B4-BE49-F238E27FC236}">
                <a16:creationId xmlns:a16="http://schemas.microsoft.com/office/drawing/2014/main" id="{096A783F-99CA-49DB-98D6-6A340A9A74D5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5956162" y="2722616"/>
            <a:ext cx="833476" cy="713612"/>
          </a:xfrm>
          <a:prstGeom prst="rect">
            <a:avLst/>
          </a:prstGeom>
        </p:spPr>
      </p:pic>
      <p:pic>
        <p:nvPicPr>
          <p:cNvPr id="18" name="Picture 17" descr="A picture containing text, table&#10;&#10;Description automatically generated">
            <a:extLst>
              <a:ext uri="{FF2B5EF4-FFF2-40B4-BE49-F238E27FC236}">
                <a16:creationId xmlns:a16="http://schemas.microsoft.com/office/drawing/2014/main" id="{351E1607-BF6E-425B-8F1F-BC810A5F6B58}"/>
              </a:ext>
            </a:extLst>
          </p:cNvPr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8340728" y="2667444"/>
            <a:ext cx="1091822" cy="961893"/>
          </a:xfrm>
          <a:prstGeom prst="rect">
            <a:avLst/>
          </a:prstGeom>
        </p:spPr>
      </p:pic>
      <p:pic>
        <p:nvPicPr>
          <p:cNvPr id="20" name="Picture 19" descr="Diagram&#10;&#10;Description automatically generated with low confidence">
            <a:extLst>
              <a:ext uri="{FF2B5EF4-FFF2-40B4-BE49-F238E27FC236}">
                <a16:creationId xmlns:a16="http://schemas.microsoft.com/office/drawing/2014/main" id="{ED8905C7-9BDF-43B7-9B02-DFC6E5724A22}"/>
              </a:ext>
            </a:extLst>
          </p:cNvPr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441500" y="2599452"/>
            <a:ext cx="1100178" cy="1084745"/>
          </a:xfrm>
          <a:prstGeom prst="rect">
            <a:avLst/>
          </a:prstGeom>
        </p:spPr>
      </p:pic>
      <p:pic>
        <p:nvPicPr>
          <p:cNvPr id="22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24A9256E-D507-4F71-9291-0AC99FF3607A}"/>
              </a:ext>
            </a:extLst>
          </p:cNvPr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10835274" y="2584588"/>
            <a:ext cx="903059" cy="1067656"/>
          </a:xfrm>
          <a:prstGeom prst="rect">
            <a:avLst/>
          </a:prstGeom>
        </p:spPr>
      </p:pic>
      <p:pic>
        <p:nvPicPr>
          <p:cNvPr id="24" name="Picture 23" descr="Shape&#10;&#10;Description automatically generated">
            <a:extLst>
              <a:ext uri="{FF2B5EF4-FFF2-40B4-BE49-F238E27FC236}">
                <a16:creationId xmlns:a16="http://schemas.microsoft.com/office/drawing/2014/main" id="{1983FF11-4F4C-4587-95D5-87956CE00350}"/>
              </a:ext>
            </a:extLst>
          </p:cNvPr>
          <p:cNvPicPr>
            <a:picLocks noChangeAspect="1"/>
          </p:cNvPicPr>
          <p:nvPr/>
        </p:nvPicPr>
        <p:blipFill>
          <a:blip r:embed="rId49"/>
          <a:stretch>
            <a:fillRect/>
          </a:stretch>
        </p:blipFill>
        <p:spPr>
          <a:xfrm>
            <a:off x="9609349" y="2678242"/>
            <a:ext cx="903059" cy="966974"/>
          </a:xfrm>
          <a:prstGeom prst="rect">
            <a:avLst/>
          </a:prstGeom>
        </p:spPr>
      </p:pic>
      <p:pic>
        <p:nvPicPr>
          <p:cNvPr id="26" name="Picture 25" descr="A picture containing text, table&#10;&#10;Description automatically generated">
            <a:extLst>
              <a:ext uri="{FF2B5EF4-FFF2-40B4-BE49-F238E27FC236}">
                <a16:creationId xmlns:a16="http://schemas.microsoft.com/office/drawing/2014/main" id="{A93B2974-D2DB-4514-9946-5A62598018B1}"/>
              </a:ext>
            </a:extLst>
          </p:cNvPr>
          <p:cNvPicPr>
            <a:picLocks noChangeAspect="1"/>
          </p:cNvPicPr>
          <p:nvPr/>
        </p:nvPicPr>
        <p:blipFill>
          <a:blip r:embed="rId50"/>
          <a:stretch>
            <a:fillRect/>
          </a:stretch>
        </p:blipFill>
        <p:spPr>
          <a:xfrm>
            <a:off x="1736378" y="2662363"/>
            <a:ext cx="961997" cy="1021834"/>
          </a:xfrm>
          <a:prstGeom prst="rect">
            <a:avLst/>
          </a:prstGeom>
        </p:spPr>
      </p:pic>
      <p:pic>
        <p:nvPicPr>
          <p:cNvPr id="28" name="Picture 27" descr="A picture containing logo&#10;&#10;Description automatically generated">
            <a:extLst>
              <a:ext uri="{FF2B5EF4-FFF2-40B4-BE49-F238E27FC236}">
                <a16:creationId xmlns:a16="http://schemas.microsoft.com/office/drawing/2014/main" id="{82DBD36D-CB88-42B6-9045-FD7EEE921F5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2816121" y="2711616"/>
            <a:ext cx="898441" cy="736394"/>
          </a:xfrm>
          <a:prstGeom prst="rect">
            <a:avLst/>
          </a:prstGeom>
        </p:spPr>
      </p:pic>
      <p:pic>
        <p:nvPicPr>
          <p:cNvPr id="30" name="Picture 29" descr="A picture containing icon&#10;&#10;Description automatically generated">
            <a:extLst>
              <a:ext uri="{FF2B5EF4-FFF2-40B4-BE49-F238E27FC236}">
                <a16:creationId xmlns:a16="http://schemas.microsoft.com/office/drawing/2014/main" id="{5E13AFEE-25C1-4D2F-8623-B3E7E533AFD0}"/>
              </a:ext>
            </a:extLst>
          </p:cNvPr>
          <p:cNvPicPr>
            <a:picLocks noChangeAspect="1"/>
          </p:cNvPicPr>
          <p:nvPr/>
        </p:nvPicPr>
        <p:blipFill rotWithShape="1">
          <a:blip r:embed="rId52"/>
          <a:srcRect l="4947" t="2925" r="-4947" b="2574"/>
          <a:stretch/>
        </p:blipFill>
        <p:spPr>
          <a:xfrm>
            <a:off x="7095236" y="2599996"/>
            <a:ext cx="1012064" cy="1084746"/>
          </a:xfrm>
          <a:prstGeom prst="rect">
            <a:avLst/>
          </a:prstGeom>
        </p:spPr>
      </p:pic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EA19D93E-E683-4009-B2BA-C1DEC0BC3F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292832"/>
              </p:ext>
            </p:extLst>
          </p:nvPr>
        </p:nvGraphicFramePr>
        <p:xfrm>
          <a:off x="6716954" y="4746466"/>
          <a:ext cx="5244207" cy="1981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91118">
                  <a:extLst>
                    <a:ext uri="{9D8B030D-6E8A-4147-A177-3AD203B41FA5}">
                      <a16:colId xmlns:a16="http://schemas.microsoft.com/office/drawing/2014/main" val="2281299586"/>
                    </a:ext>
                  </a:extLst>
                </a:gridCol>
                <a:gridCol w="1853089">
                  <a:extLst>
                    <a:ext uri="{9D8B030D-6E8A-4147-A177-3AD203B41FA5}">
                      <a16:colId xmlns:a16="http://schemas.microsoft.com/office/drawing/2014/main" val="315911850"/>
                    </a:ext>
                  </a:extLst>
                </a:gridCol>
              </a:tblGrid>
              <a:tr h="30854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SassoonPrimary" panose="020B0500000000000000" pitchFamily="34" charset="0"/>
                        </a:rPr>
                        <a:t>Grammar 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915374"/>
                  </a:ext>
                </a:extLst>
              </a:tr>
              <a:tr h="75733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latin typeface="SassoonPrimary" panose="020B0500000000000000" pitchFamily="34" charset="0"/>
                        </a:rPr>
                        <a:t>In French, when one word ends with a vowel and the next one starts with a vowel, the first word loses the vowel and is replaced with an apostrophe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latin typeface="SassoonPrimary" panose="020B0500000000000000" pitchFamily="34" charset="0"/>
                        </a:rPr>
                        <a:t>Je + 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étudie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>
                          <a:latin typeface="SassoonPrimary" panose="020B0500000000000000" pitchFamily="34" charset="0"/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J’étudie</a:t>
                      </a:r>
                      <a:endParaRPr lang="en-GB" sz="1200" baseline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aseline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306632"/>
                  </a:ext>
                </a:extLst>
              </a:tr>
              <a:tr h="7543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latin typeface="SassoonPrimary" panose="020B0500000000000000" pitchFamily="34" charset="0"/>
                        </a:rPr>
                        <a:t>After ‘</a:t>
                      </a:r>
                      <a:r>
                        <a:rPr lang="en-GB" sz="1200" i="0" baseline="0" dirty="0" err="1">
                          <a:latin typeface="SassoonPrimary" panose="020B0500000000000000" pitchFamily="34" charset="0"/>
                        </a:rPr>
                        <a:t>c’est</a:t>
                      </a:r>
                      <a:r>
                        <a:rPr lang="en-GB" sz="1200" baseline="0" dirty="0">
                          <a:latin typeface="SassoonPrimary" panose="020B0500000000000000" pitchFamily="34" charset="0"/>
                        </a:rPr>
                        <a:t>’ (it is) the adjectives will remain in masculine, singular form.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latin typeface="SassoonPrimary" panose="020B0500000000000000" pitchFamily="34" charset="0"/>
                        </a:rPr>
                        <a:t>Liaison: the ‘t’ in ‘</a:t>
                      </a:r>
                      <a:r>
                        <a:rPr lang="en-GB" sz="1200" baseline="0" dirty="0" err="1">
                          <a:latin typeface="SassoonPrimary" panose="020B0500000000000000" pitchFamily="34" charset="0"/>
                        </a:rPr>
                        <a:t>c’est</a:t>
                      </a:r>
                      <a:r>
                        <a:rPr lang="en-GB" sz="1200" baseline="0" dirty="0">
                          <a:latin typeface="SassoonPrimary" panose="020B0500000000000000" pitchFamily="34" charset="0"/>
                        </a:rPr>
                        <a:t>’ is only pronounced when the next word is a vowel.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latin typeface="SassoonPrimary" panose="020B0500000000000000" pitchFamily="34" charset="0"/>
                        </a:rPr>
                        <a:t>All the days of the week are masculine (use ‘le’) except from Sunday (use ‘la’).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1725127"/>
                  </a:ext>
                </a:extLst>
              </a:tr>
            </a:tbl>
          </a:graphicData>
        </a:graphic>
      </p:graphicFrame>
      <p:graphicFrame>
        <p:nvGraphicFramePr>
          <p:cNvPr id="32" name="Table 33">
            <a:extLst>
              <a:ext uri="{FF2B5EF4-FFF2-40B4-BE49-F238E27FC236}">
                <a16:creationId xmlns:a16="http://schemas.microsoft.com/office/drawing/2014/main" id="{08030756-78C6-4680-AAEF-F3F76401CE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0315491"/>
              </p:ext>
            </p:extLst>
          </p:nvPr>
        </p:nvGraphicFramePr>
        <p:xfrm>
          <a:off x="8343360" y="185586"/>
          <a:ext cx="3592654" cy="158496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127369">
                  <a:extLst>
                    <a:ext uri="{9D8B030D-6E8A-4147-A177-3AD203B41FA5}">
                      <a16:colId xmlns:a16="http://schemas.microsoft.com/office/drawing/2014/main" val="465267320"/>
                    </a:ext>
                  </a:extLst>
                </a:gridCol>
                <a:gridCol w="1465285">
                  <a:extLst>
                    <a:ext uri="{9D8B030D-6E8A-4147-A177-3AD203B41FA5}">
                      <a16:colId xmlns:a16="http://schemas.microsoft.com/office/drawing/2014/main" val="276106955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Est-</a:t>
                      </a:r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ce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que </a:t>
                      </a:r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tu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aimes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…?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(Do you like…?)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1764698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Oui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,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j’aime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...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Yes, I like…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517140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Oui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,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j’adore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...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Yes, I love…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3565834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Non, je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n’aime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pas...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No, I do not like…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7749800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Non, je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déteste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...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No, I hate…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5274578"/>
                  </a:ext>
                </a:extLst>
              </a:tr>
            </a:tbl>
          </a:graphicData>
        </a:graphic>
      </p:graphicFrame>
      <p:graphicFrame>
        <p:nvGraphicFramePr>
          <p:cNvPr id="35" name="Table 35">
            <a:extLst>
              <a:ext uri="{FF2B5EF4-FFF2-40B4-BE49-F238E27FC236}">
                <a16:creationId xmlns:a16="http://schemas.microsoft.com/office/drawing/2014/main" id="{95D18F29-AE5C-4F6C-A3D9-247B81DE08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161480"/>
              </p:ext>
            </p:extLst>
          </p:nvPr>
        </p:nvGraphicFramePr>
        <p:xfrm>
          <a:off x="236360" y="3843639"/>
          <a:ext cx="2573515" cy="758031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316215">
                  <a:extLst>
                    <a:ext uri="{9D8B030D-6E8A-4147-A177-3AD203B41FA5}">
                      <a16:colId xmlns:a16="http://schemas.microsoft.com/office/drawing/2014/main" val="835242894"/>
                    </a:ext>
                  </a:extLst>
                </a:gridCol>
                <a:gridCol w="1257300">
                  <a:extLst>
                    <a:ext uri="{9D8B030D-6E8A-4147-A177-3AD203B41FA5}">
                      <a16:colId xmlns:a16="http://schemas.microsoft.com/office/drawing/2014/main" val="2806602939"/>
                    </a:ext>
                  </a:extLst>
                </a:gridCol>
              </a:tblGrid>
              <a:tr h="453231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..</a:t>
                      </a:r>
                      <a:r>
                        <a:rPr lang="en-GB" sz="1400" b="0" dirty="0" err="1">
                          <a:latin typeface="SassoonPrimary" panose="020B0500000000000000" pitchFamily="34" charset="0"/>
                        </a:rPr>
                        <a:t>parce</a:t>
                      </a:r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 que…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…car…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2428148"/>
                  </a:ext>
                </a:extLst>
              </a:tr>
              <a:tr h="2168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…because 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…because 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4372815"/>
                  </a:ext>
                </a:extLst>
              </a:tr>
            </a:tbl>
          </a:graphicData>
        </a:graphic>
      </p:graphicFrame>
      <p:graphicFrame>
        <p:nvGraphicFramePr>
          <p:cNvPr id="38" name="Table 9">
            <a:extLst>
              <a:ext uri="{FF2B5EF4-FFF2-40B4-BE49-F238E27FC236}">
                <a16:creationId xmlns:a16="http://schemas.microsoft.com/office/drawing/2014/main" id="{F8DABD48-2711-4B46-8D00-943203CA71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706790"/>
              </p:ext>
            </p:extLst>
          </p:nvPr>
        </p:nvGraphicFramePr>
        <p:xfrm>
          <a:off x="2054513" y="1060110"/>
          <a:ext cx="3161274" cy="707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1274">
                  <a:extLst>
                    <a:ext uri="{9D8B030D-6E8A-4147-A177-3AD203B41FA5}">
                      <a16:colId xmlns:a16="http://schemas.microsoft.com/office/drawing/2014/main" val="4202614571"/>
                    </a:ext>
                  </a:extLst>
                </a:gridCol>
              </a:tblGrid>
              <a:tr h="353943"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Quelle est ta matière préférée?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450752"/>
                  </a:ext>
                </a:extLst>
              </a:tr>
              <a:tr h="35394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What is your favourite subject?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3780457"/>
                  </a:ext>
                </a:extLst>
              </a:tr>
            </a:tbl>
          </a:graphicData>
        </a:graphic>
      </p:graphicFrame>
      <p:graphicFrame>
        <p:nvGraphicFramePr>
          <p:cNvPr id="39" name="Table 9">
            <a:extLst>
              <a:ext uri="{FF2B5EF4-FFF2-40B4-BE49-F238E27FC236}">
                <a16:creationId xmlns:a16="http://schemas.microsoft.com/office/drawing/2014/main" id="{1B32AB2B-5EFC-4BA5-9D34-44A1C8DCDD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4413302"/>
              </p:ext>
            </p:extLst>
          </p:nvPr>
        </p:nvGraphicFramePr>
        <p:xfrm>
          <a:off x="5405856" y="1061683"/>
          <a:ext cx="2760580" cy="707886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760580">
                  <a:extLst>
                    <a:ext uri="{9D8B030D-6E8A-4147-A177-3AD203B41FA5}">
                      <a16:colId xmlns:a16="http://schemas.microsoft.com/office/drawing/2014/main" val="4202614571"/>
                    </a:ext>
                  </a:extLst>
                </a:gridCol>
              </a:tblGrid>
              <a:tr h="35394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Ma matière </a:t>
                      </a:r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préférée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c’est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450752"/>
                  </a:ext>
                </a:extLst>
              </a:tr>
              <a:tr h="35394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My favourite subject is…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3780457"/>
                  </a:ext>
                </a:extLst>
              </a:tr>
            </a:tbl>
          </a:graphicData>
        </a:graphic>
      </p:graphicFrame>
      <p:graphicFrame>
        <p:nvGraphicFramePr>
          <p:cNvPr id="37" name="Table 39">
            <a:extLst>
              <a:ext uri="{FF2B5EF4-FFF2-40B4-BE49-F238E27FC236}">
                <a16:creationId xmlns:a16="http://schemas.microsoft.com/office/drawing/2014/main" id="{2E8CDCF7-48C7-4235-B7DB-D7268BA927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076254"/>
              </p:ext>
            </p:extLst>
          </p:nvPr>
        </p:nvGraphicFramePr>
        <p:xfrm>
          <a:off x="2972822" y="5134343"/>
          <a:ext cx="3639030" cy="164592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580128">
                  <a:extLst>
                    <a:ext uri="{9D8B030D-6E8A-4147-A177-3AD203B41FA5}">
                      <a16:colId xmlns:a16="http://schemas.microsoft.com/office/drawing/2014/main" val="636732426"/>
                    </a:ext>
                  </a:extLst>
                </a:gridCol>
                <a:gridCol w="2058902">
                  <a:extLst>
                    <a:ext uri="{9D8B030D-6E8A-4147-A177-3AD203B41FA5}">
                      <a16:colId xmlns:a16="http://schemas.microsoft.com/office/drawing/2014/main" val="4213024619"/>
                    </a:ext>
                  </a:extLst>
                </a:gridCol>
              </a:tblGrid>
              <a:tr h="245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à</a:t>
                      </a:r>
                      <a:r>
                        <a:rPr lang="en-GB" sz="1400" b="0" dirty="0">
                          <a:solidFill>
                            <a:srgbClr val="00B050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400" b="0" dirty="0" err="1">
                          <a:solidFill>
                            <a:srgbClr val="00B050"/>
                          </a:solidFill>
                          <a:latin typeface="SassoonPrimary" panose="020B0500000000000000" pitchFamily="34" charset="0"/>
                        </a:rPr>
                        <a:t>onze</a:t>
                      </a:r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400" b="0" dirty="0" err="1">
                          <a:latin typeface="SassoonPrimary" panose="020B0500000000000000" pitchFamily="34" charset="0"/>
                        </a:rPr>
                        <a:t>heure</a:t>
                      </a:r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at</a:t>
                      </a:r>
                      <a:r>
                        <a:rPr lang="en-GB" sz="1400" b="0" dirty="0">
                          <a:solidFill>
                            <a:srgbClr val="00B050"/>
                          </a:solidFill>
                          <a:latin typeface="SassoonPrimary" panose="020B0500000000000000" pitchFamily="34" charset="0"/>
                        </a:rPr>
                        <a:t> eleven</a:t>
                      </a:r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 o’clock.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5486931"/>
                  </a:ext>
                </a:extLst>
              </a:tr>
              <a:tr h="2779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à</a:t>
                      </a:r>
                      <a:r>
                        <a:rPr lang="en-GB" sz="1400" b="0" dirty="0">
                          <a:solidFill>
                            <a:srgbClr val="00B050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400" b="0" dirty="0" err="1">
                          <a:solidFill>
                            <a:srgbClr val="00B050"/>
                          </a:solidFill>
                          <a:latin typeface="SassoonPrimary" panose="020B0500000000000000" pitchFamily="34" charset="0"/>
                        </a:rPr>
                        <a:t>douze</a:t>
                      </a:r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400" b="0" dirty="0" err="1">
                          <a:latin typeface="SassoonPrimary" panose="020B0500000000000000" pitchFamily="34" charset="0"/>
                        </a:rPr>
                        <a:t>heure</a:t>
                      </a:r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at </a:t>
                      </a:r>
                      <a:r>
                        <a:rPr lang="en-GB" sz="1400" b="0" dirty="0">
                          <a:solidFill>
                            <a:srgbClr val="00B050"/>
                          </a:solidFill>
                          <a:latin typeface="SassoonPrimary" panose="020B0500000000000000" pitchFamily="34" charset="0"/>
                        </a:rPr>
                        <a:t>twelve</a:t>
                      </a:r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 o’clock.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1935565"/>
                  </a:ext>
                </a:extLst>
              </a:tr>
              <a:tr h="277976">
                <a:tc>
                  <a:txBody>
                    <a:bodyPr/>
                    <a:lstStyle/>
                    <a:p>
                      <a:r>
                        <a:rPr lang="en-GB" sz="1400" b="0" dirty="0" err="1">
                          <a:latin typeface="SassoonPrimary" panose="020B0500000000000000" pitchFamily="34" charset="0"/>
                        </a:rPr>
                        <a:t>minuit</a:t>
                      </a:r>
                      <a:endParaRPr lang="en-GB" sz="1400" b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midnight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017052"/>
                  </a:ext>
                </a:extLst>
              </a:tr>
              <a:tr h="277976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midi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midday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5590799"/>
                  </a:ext>
                </a:extLst>
              </a:tr>
              <a:tr h="319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>
                        <a:solidFill>
                          <a:srgbClr val="00B05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rgbClr val="00B050"/>
                          </a:solidFill>
                          <a:latin typeface="SassoonPrimary" panose="020B0500000000000000" pitchFamily="34" charset="0"/>
                        </a:rPr>
                        <a:t>(see Year 1 knowledge organiser for numbers 1-10)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2102041"/>
                  </a:ext>
                </a:extLst>
              </a:tr>
            </a:tbl>
          </a:graphicData>
        </a:graphic>
      </p:graphicFrame>
      <p:graphicFrame>
        <p:nvGraphicFramePr>
          <p:cNvPr id="42" name="Table 42">
            <a:extLst>
              <a:ext uri="{FF2B5EF4-FFF2-40B4-BE49-F238E27FC236}">
                <a16:creationId xmlns:a16="http://schemas.microsoft.com/office/drawing/2014/main" id="{A64FCB21-0F4D-4E22-AA05-56F638C0A9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250520"/>
              </p:ext>
            </p:extLst>
          </p:nvPr>
        </p:nvGraphicFramePr>
        <p:xfrm>
          <a:off x="4423125" y="3854351"/>
          <a:ext cx="7532515" cy="74280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263798">
                  <a:extLst>
                    <a:ext uri="{9D8B030D-6E8A-4147-A177-3AD203B41FA5}">
                      <a16:colId xmlns:a16="http://schemas.microsoft.com/office/drawing/2014/main" val="1961389550"/>
                    </a:ext>
                  </a:extLst>
                </a:gridCol>
                <a:gridCol w="843813">
                  <a:extLst>
                    <a:ext uri="{9D8B030D-6E8A-4147-A177-3AD203B41FA5}">
                      <a16:colId xmlns:a16="http://schemas.microsoft.com/office/drawing/2014/main" val="860187284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415435586"/>
                    </a:ext>
                  </a:extLst>
                </a:gridCol>
                <a:gridCol w="862069">
                  <a:extLst>
                    <a:ext uri="{9D8B030D-6E8A-4147-A177-3AD203B41FA5}">
                      <a16:colId xmlns:a16="http://schemas.microsoft.com/office/drawing/2014/main" val="3042252037"/>
                    </a:ext>
                  </a:extLst>
                </a:gridCol>
                <a:gridCol w="1276350">
                  <a:extLst>
                    <a:ext uri="{9D8B030D-6E8A-4147-A177-3AD203B41FA5}">
                      <a16:colId xmlns:a16="http://schemas.microsoft.com/office/drawing/2014/main" val="266403107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1918364077"/>
                    </a:ext>
                  </a:extLst>
                </a:gridCol>
                <a:gridCol w="1029967">
                  <a:extLst>
                    <a:ext uri="{9D8B030D-6E8A-4147-A177-3AD203B41FA5}">
                      <a16:colId xmlns:a16="http://schemas.microsoft.com/office/drawing/2014/main" val="1842008033"/>
                    </a:ext>
                  </a:extLst>
                </a:gridCol>
              </a:tblGrid>
              <a:tr h="4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err="1">
                          <a:latin typeface="SassoonPrimary" panose="020B0500000000000000" pitchFamily="34" charset="0"/>
                        </a:rPr>
                        <a:t>amusant</a:t>
                      </a:r>
                      <a:endParaRPr lang="en-GB" sz="1400" b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utile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err="1">
                          <a:latin typeface="SassoonPrimary" panose="020B0500000000000000" pitchFamily="34" charset="0"/>
                        </a:rPr>
                        <a:t>intéressant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facile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err="1">
                          <a:latin typeface="SassoonPrimary" panose="020B0500000000000000" pitchFamily="34" charset="0"/>
                        </a:rPr>
                        <a:t>ennuyeux</a:t>
                      </a:r>
                      <a:endParaRPr lang="en-GB" sz="1400" b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difficult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inutile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6042400"/>
                  </a:ext>
                </a:extLst>
              </a:tr>
              <a:tr h="309918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fun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useful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interesting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easy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boring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difficult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pointless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9497589"/>
                  </a:ext>
                </a:extLst>
              </a:tr>
            </a:tbl>
          </a:graphicData>
        </a:graphic>
      </p:graphicFrame>
      <p:sp>
        <p:nvSpPr>
          <p:cNvPr id="43" name="Arrow: Down 42">
            <a:extLst>
              <a:ext uri="{FF2B5EF4-FFF2-40B4-BE49-F238E27FC236}">
                <a16:creationId xmlns:a16="http://schemas.microsoft.com/office/drawing/2014/main" id="{9DD9C959-4257-4E37-AF74-D258FD72566C}"/>
              </a:ext>
            </a:extLst>
          </p:cNvPr>
          <p:cNvSpPr/>
          <p:nvPr/>
        </p:nvSpPr>
        <p:spPr>
          <a:xfrm rot="16200000">
            <a:off x="2723979" y="4045506"/>
            <a:ext cx="444004" cy="307555"/>
          </a:xfrm>
          <a:prstGeom prst="downArrow">
            <a:avLst>
              <a:gd name="adj1" fmla="val 32838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4" name="Table 39">
            <a:extLst>
              <a:ext uri="{FF2B5EF4-FFF2-40B4-BE49-F238E27FC236}">
                <a16:creationId xmlns:a16="http://schemas.microsoft.com/office/drawing/2014/main" id="{D6201608-8141-4D71-9F5C-7A90D1A80E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52724"/>
              </p:ext>
            </p:extLst>
          </p:nvPr>
        </p:nvGraphicFramePr>
        <p:xfrm>
          <a:off x="235623" y="4744022"/>
          <a:ext cx="2503055" cy="15392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259046">
                  <a:extLst>
                    <a:ext uri="{9D8B030D-6E8A-4147-A177-3AD203B41FA5}">
                      <a16:colId xmlns:a16="http://schemas.microsoft.com/office/drawing/2014/main" val="636732426"/>
                    </a:ext>
                  </a:extLst>
                </a:gridCol>
                <a:gridCol w="1244009">
                  <a:extLst>
                    <a:ext uri="{9D8B030D-6E8A-4147-A177-3AD203B41FA5}">
                      <a16:colId xmlns:a16="http://schemas.microsoft.com/office/drawing/2014/main" val="4213024619"/>
                    </a:ext>
                  </a:extLst>
                </a:gridCol>
              </a:tblGrid>
              <a:tr h="245652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le </a:t>
                      </a:r>
                      <a:r>
                        <a:rPr lang="en-GB" sz="1400" b="0" dirty="0" err="1">
                          <a:solidFill>
                            <a:srgbClr val="00B050"/>
                          </a:solidFill>
                          <a:latin typeface="SassoonPrimary" panose="020B0500000000000000" pitchFamily="34" charset="0"/>
                        </a:rPr>
                        <a:t>lundi</a:t>
                      </a:r>
                      <a:endParaRPr lang="en-GB" sz="1400" b="0" dirty="0">
                        <a:solidFill>
                          <a:srgbClr val="00B05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on </a:t>
                      </a:r>
                      <a:r>
                        <a:rPr lang="en-GB" sz="1400" b="0" dirty="0">
                          <a:solidFill>
                            <a:srgbClr val="00B050"/>
                          </a:solidFill>
                          <a:latin typeface="SassoonPrimary" panose="020B0500000000000000" pitchFamily="34" charset="0"/>
                        </a:rPr>
                        <a:t>Mondays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5486931"/>
                  </a:ext>
                </a:extLst>
              </a:tr>
              <a:tr h="2779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400" b="0" dirty="0" err="1">
                          <a:solidFill>
                            <a:srgbClr val="00B050"/>
                          </a:solidFill>
                          <a:latin typeface="SassoonPrimary" panose="020B0500000000000000" pitchFamily="34" charset="0"/>
                        </a:rPr>
                        <a:t>dimanche</a:t>
                      </a:r>
                      <a:endParaRPr lang="en-GB" sz="1400" b="0" dirty="0">
                        <a:solidFill>
                          <a:srgbClr val="00B05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on </a:t>
                      </a:r>
                      <a:r>
                        <a:rPr lang="en-GB" sz="1400" b="0" dirty="0">
                          <a:solidFill>
                            <a:srgbClr val="00B050"/>
                          </a:solidFill>
                          <a:latin typeface="SassoonPrimary" panose="020B0500000000000000" pitchFamily="34" charset="0"/>
                        </a:rPr>
                        <a:t>Sundays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1935565"/>
                  </a:ext>
                </a:extLst>
              </a:tr>
              <a:tr h="319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>
                        <a:solidFill>
                          <a:srgbClr val="00B05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rgbClr val="00B050"/>
                          </a:solidFill>
                          <a:latin typeface="SassoonPrimary" panose="020B0500000000000000" pitchFamily="34" charset="0"/>
                        </a:rPr>
                        <a:t>(see Year 1 knowledge organiser for the days of the week)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2102041"/>
                  </a:ext>
                </a:extLst>
              </a:tr>
            </a:tbl>
          </a:graphicData>
        </a:graphic>
      </p:graphicFrame>
      <p:pic>
        <p:nvPicPr>
          <p:cNvPr id="31" name="Picture 30" descr="Qr code&#10;&#10;Description automatically generated">
            <a:extLst>
              <a:ext uri="{FF2B5EF4-FFF2-40B4-BE49-F238E27FC236}">
                <a16:creationId xmlns:a16="http://schemas.microsoft.com/office/drawing/2014/main" id="{72E92258-46AC-40AF-9C39-E8A339E62378}"/>
              </a:ext>
            </a:extLst>
          </p:cNvPr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99" y="5513642"/>
            <a:ext cx="752475" cy="752475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74FF904-D254-4EDE-A586-3E696FDADC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807062"/>
              </p:ext>
            </p:extLst>
          </p:nvPr>
        </p:nvGraphicFramePr>
        <p:xfrm>
          <a:off x="3110403" y="3830567"/>
          <a:ext cx="937722" cy="770008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937722">
                  <a:extLst>
                    <a:ext uri="{9D8B030D-6E8A-4147-A177-3AD203B41FA5}">
                      <a16:colId xmlns:a16="http://schemas.microsoft.com/office/drawing/2014/main" val="3739040806"/>
                    </a:ext>
                  </a:extLst>
                </a:gridCol>
              </a:tblGrid>
              <a:tr h="460392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…</a:t>
                      </a:r>
                      <a:r>
                        <a:rPr lang="en-GB" sz="1400" b="0" dirty="0" err="1">
                          <a:latin typeface="SassoonPrimary" panose="020B0500000000000000" pitchFamily="34" charset="0"/>
                        </a:rPr>
                        <a:t>c’est</a:t>
                      </a:r>
                      <a:r>
                        <a:rPr lang="en-GB" sz="1400" b="0" dirty="0">
                          <a:latin typeface="SassoonPrimary" panose="020B0500000000000000" pitchFamily="34" charset="0"/>
                        </a:rPr>
                        <a:t>…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4408514"/>
                  </a:ext>
                </a:extLst>
              </a:tr>
              <a:tr h="30961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…it is 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965705"/>
                  </a:ext>
                </a:extLst>
              </a:tr>
            </a:tbl>
          </a:graphicData>
        </a:graphic>
      </p:graphicFrame>
      <p:sp>
        <p:nvSpPr>
          <p:cNvPr id="34" name="Arrow: Down 33">
            <a:extLst>
              <a:ext uri="{FF2B5EF4-FFF2-40B4-BE49-F238E27FC236}">
                <a16:creationId xmlns:a16="http://schemas.microsoft.com/office/drawing/2014/main" id="{4936B178-8931-40CC-8487-2E90CF0BB84E}"/>
              </a:ext>
            </a:extLst>
          </p:cNvPr>
          <p:cNvSpPr/>
          <p:nvPr/>
        </p:nvSpPr>
        <p:spPr>
          <a:xfrm rot="16200000">
            <a:off x="3979901" y="4074178"/>
            <a:ext cx="444004" cy="307555"/>
          </a:xfrm>
          <a:prstGeom prst="downArrow">
            <a:avLst>
              <a:gd name="adj1" fmla="val 32838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7" name="Table 9">
            <a:extLst>
              <a:ext uri="{FF2B5EF4-FFF2-40B4-BE49-F238E27FC236}">
                <a16:creationId xmlns:a16="http://schemas.microsoft.com/office/drawing/2014/main" id="{B869A04F-74E8-4B3D-A6A9-692D1C2AC0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785168"/>
              </p:ext>
            </p:extLst>
          </p:nvPr>
        </p:nvGraphicFramePr>
        <p:xfrm>
          <a:off x="2945981" y="4735343"/>
          <a:ext cx="3665871" cy="350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5871">
                  <a:extLst>
                    <a:ext uri="{9D8B030D-6E8A-4147-A177-3AD203B41FA5}">
                      <a16:colId xmlns:a16="http://schemas.microsoft.com/office/drawing/2014/main" val="3048025122"/>
                    </a:ext>
                  </a:extLst>
                </a:gridCol>
              </a:tblGrid>
              <a:tr h="350102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SassoonPrimary" panose="020B0500000000000000" pitchFamily="34" charset="0"/>
                        </a:rPr>
                        <a:t>Quelle </a:t>
                      </a:r>
                      <a:r>
                        <a:rPr lang="en-GB" sz="1600" dirty="0" err="1">
                          <a:latin typeface="SassoonPrimary" panose="020B0500000000000000" pitchFamily="34" charset="0"/>
                        </a:rPr>
                        <a:t>heure</a:t>
                      </a:r>
                      <a:r>
                        <a:rPr lang="en-GB" sz="16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600" dirty="0" err="1">
                          <a:latin typeface="SassoonPrimary" panose="020B0500000000000000" pitchFamily="34" charset="0"/>
                        </a:rPr>
                        <a:t>est</a:t>
                      </a:r>
                      <a:r>
                        <a:rPr lang="en-GB" sz="1600" dirty="0">
                          <a:latin typeface="SassoonPrimary" panose="020B0500000000000000" pitchFamily="34" charset="0"/>
                        </a:rPr>
                        <a:t>-il?       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(What time is it?)</a:t>
                      </a:r>
                      <a:endParaRPr lang="en-GB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1921840"/>
                  </a:ext>
                </a:extLst>
              </a:tr>
            </a:tbl>
          </a:graphicData>
        </a:graphic>
      </p:graphicFrame>
      <p:pic>
        <p:nvPicPr>
          <p:cNvPr id="10" name="My favourite subject is">
            <a:hlinkClick r:id="" action="ppaction://media"/>
            <a:extLst>
              <a:ext uri="{FF2B5EF4-FFF2-40B4-BE49-F238E27FC236}">
                <a16:creationId xmlns:a16="http://schemas.microsoft.com/office/drawing/2014/main" id="{6F1D4A57-2082-401B-81A5-19C3072F848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85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7788714" y="1000797"/>
            <a:ext cx="406400" cy="406400"/>
          </a:xfrm>
          <a:prstGeom prst="rect">
            <a:avLst/>
          </a:prstGeom>
        </p:spPr>
      </p:pic>
      <p:pic>
        <p:nvPicPr>
          <p:cNvPr id="13" name="No I don't like">
            <a:hlinkClick r:id="" action="ppaction://media"/>
            <a:extLst>
              <a:ext uri="{FF2B5EF4-FFF2-40B4-BE49-F238E27FC236}">
                <a16:creationId xmlns:a16="http://schemas.microsoft.com/office/drawing/2014/main" id="{31C0673F-C12E-4631-BA37-237AFBD0FA9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583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10123617" y="1172228"/>
            <a:ext cx="406400" cy="406400"/>
          </a:xfrm>
          <a:prstGeom prst="rect">
            <a:avLst/>
          </a:prstGeom>
        </p:spPr>
      </p:pic>
      <p:pic>
        <p:nvPicPr>
          <p:cNvPr id="15" name="No I hate">
            <a:hlinkClick r:id="" action="ppaction://media"/>
            <a:extLst>
              <a:ext uri="{FF2B5EF4-FFF2-40B4-BE49-F238E27FC236}">
                <a16:creationId xmlns:a16="http://schemas.microsoft.com/office/drawing/2014/main" id="{534E5E94-96F6-4AA4-8C3E-46AF81C11E5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478" end="94.8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9745274" y="1469938"/>
            <a:ext cx="406400" cy="406400"/>
          </a:xfrm>
          <a:prstGeom prst="rect">
            <a:avLst/>
          </a:prstGeom>
        </p:spPr>
      </p:pic>
      <p:pic>
        <p:nvPicPr>
          <p:cNvPr id="17" name="On Mondays">
            <a:hlinkClick r:id="" action="ppaction://media"/>
            <a:extLst>
              <a:ext uri="{FF2B5EF4-FFF2-40B4-BE49-F238E27FC236}">
                <a16:creationId xmlns:a16="http://schemas.microsoft.com/office/drawing/2014/main" id="{03FEC91D-2DDD-4206-9897-3F22EB80407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1163" end="1716.8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1054827" y="4707194"/>
            <a:ext cx="406400" cy="406400"/>
          </a:xfrm>
          <a:prstGeom prst="rect">
            <a:avLst/>
          </a:prstGeom>
        </p:spPr>
      </p:pic>
      <p:pic>
        <p:nvPicPr>
          <p:cNvPr id="19" name="On sundays">
            <a:hlinkClick r:id="" action="ppaction://media"/>
            <a:extLst>
              <a:ext uri="{FF2B5EF4-FFF2-40B4-BE49-F238E27FC236}">
                <a16:creationId xmlns:a16="http://schemas.microsoft.com/office/drawing/2014/main" id="{3A5693BA-9AF3-4928-805C-7C8C21A4D1A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351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1062676" y="5294567"/>
            <a:ext cx="406400" cy="406400"/>
          </a:xfrm>
          <a:prstGeom prst="rect">
            <a:avLst/>
          </a:prstGeom>
        </p:spPr>
      </p:pic>
      <p:pic>
        <p:nvPicPr>
          <p:cNvPr id="21" name="Pointless">
            <a:hlinkClick r:id="" action="ppaction://media"/>
            <a:extLst>
              <a:ext uri="{FF2B5EF4-FFF2-40B4-BE49-F238E27FC236}">
                <a16:creationId xmlns:a16="http://schemas.microsoft.com/office/drawing/2014/main" id="{07408009-947F-43BC-ABEB-1CDB82CFF4E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466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11610692" y="4032348"/>
            <a:ext cx="406400" cy="406400"/>
          </a:xfrm>
          <a:prstGeom prst="rect">
            <a:avLst/>
          </a:prstGeom>
        </p:spPr>
      </p:pic>
      <p:pic>
        <p:nvPicPr>
          <p:cNvPr id="23" name="School subjects">
            <a:hlinkClick r:id="" action="ppaction://media"/>
            <a:extLst>
              <a:ext uri="{FF2B5EF4-FFF2-40B4-BE49-F238E27FC236}">
                <a16:creationId xmlns:a16="http://schemas.microsoft.com/office/drawing/2014/main" id="{924246F1-C702-4EB2-9F56-F979AA53A5E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8">
                  <p14:trim st="1542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2606675" y="147516"/>
            <a:ext cx="406400" cy="406400"/>
          </a:xfrm>
          <a:prstGeom prst="rect">
            <a:avLst/>
          </a:prstGeom>
        </p:spPr>
      </p:pic>
      <p:pic>
        <p:nvPicPr>
          <p:cNvPr id="25" name="Science">
            <a:hlinkClick r:id="" action="ppaction://media"/>
            <a:extLst>
              <a:ext uri="{FF2B5EF4-FFF2-40B4-BE49-F238E27FC236}">
                <a16:creationId xmlns:a16="http://schemas.microsoft.com/office/drawing/2014/main" id="{6BD3B5E1-3E19-4B99-9928-8FDAEE5A657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st="223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11117461" y="2174592"/>
            <a:ext cx="406400" cy="406400"/>
          </a:xfrm>
          <a:prstGeom prst="rect">
            <a:avLst/>
          </a:prstGeom>
        </p:spPr>
      </p:pic>
      <p:pic>
        <p:nvPicPr>
          <p:cNvPr id="27" name="Soirt">
            <a:hlinkClick r:id="" action="ppaction://media"/>
            <a:extLst>
              <a:ext uri="{FF2B5EF4-FFF2-40B4-BE49-F238E27FC236}">
                <a16:creationId xmlns:a16="http://schemas.microsoft.com/office/drawing/2014/main" id="{198BCD38-4044-4D7E-A21F-67657B92A78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0">
                  <p14:trim st="402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6190971" y="2201987"/>
            <a:ext cx="406400" cy="406400"/>
          </a:xfrm>
          <a:prstGeom prst="rect">
            <a:avLst/>
          </a:prstGeom>
        </p:spPr>
      </p:pic>
      <p:pic>
        <p:nvPicPr>
          <p:cNvPr id="29" name="Useful">
            <a:hlinkClick r:id="" action="ppaction://media"/>
            <a:extLst>
              <a:ext uri="{FF2B5EF4-FFF2-40B4-BE49-F238E27FC236}">
                <a16:creationId xmlns:a16="http://schemas.microsoft.com/office/drawing/2014/main" id="{2751F380-037A-476A-87A7-3ECA0CE93F9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1">
                  <p14:trim st="459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6148671" y="3879086"/>
            <a:ext cx="406400" cy="406400"/>
          </a:xfrm>
          <a:prstGeom prst="rect">
            <a:avLst/>
          </a:prstGeom>
        </p:spPr>
      </p:pic>
      <p:pic>
        <p:nvPicPr>
          <p:cNvPr id="36" name="What is your favourite subject">
            <a:hlinkClick r:id="" action="ppaction://media"/>
            <a:extLst>
              <a:ext uri="{FF2B5EF4-FFF2-40B4-BE49-F238E27FC236}">
                <a16:creationId xmlns:a16="http://schemas.microsoft.com/office/drawing/2014/main" id="{67D2D1F3-C84A-4393-AD16-FFB4E39FA05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2">
                  <p14:trim st="815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4771145" y="1043547"/>
            <a:ext cx="406400" cy="406400"/>
          </a:xfrm>
          <a:prstGeom prst="rect">
            <a:avLst/>
          </a:prstGeom>
        </p:spPr>
      </p:pic>
      <p:pic>
        <p:nvPicPr>
          <p:cNvPr id="40" name="What time is it">
            <a:hlinkClick r:id="" action="ppaction://media"/>
            <a:extLst>
              <a:ext uri="{FF2B5EF4-FFF2-40B4-BE49-F238E27FC236}">
                <a16:creationId xmlns:a16="http://schemas.microsoft.com/office/drawing/2014/main" id="{9F596EE3-B1C6-4F9F-811C-265DF84B808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3">
                  <p14:trim end="3349.2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4879498" y="4711380"/>
            <a:ext cx="406400" cy="406400"/>
          </a:xfrm>
          <a:prstGeom prst="rect">
            <a:avLst/>
          </a:prstGeom>
        </p:spPr>
      </p:pic>
      <p:pic>
        <p:nvPicPr>
          <p:cNvPr id="41" name="Yes I like">
            <a:hlinkClick r:id="" action="ppaction://media"/>
            <a:extLst>
              <a:ext uri="{FF2B5EF4-FFF2-40B4-BE49-F238E27FC236}">
                <a16:creationId xmlns:a16="http://schemas.microsoft.com/office/drawing/2014/main" id="{E9A40EF1-B8CC-43C1-9689-56C6DEB8480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4">
                  <p14:trim st="1287" end="59.8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9423412" y="622794"/>
            <a:ext cx="406400" cy="406400"/>
          </a:xfrm>
          <a:prstGeom prst="rect">
            <a:avLst/>
          </a:prstGeom>
        </p:spPr>
      </p:pic>
      <p:pic>
        <p:nvPicPr>
          <p:cNvPr id="44" name="Yes I love">
            <a:hlinkClick r:id="" action="ppaction://media"/>
            <a:extLst>
              <a:ext uri="{FF2B5EF4-FFF2-40B4-BE49-F238E27FC236}">
                <a16:creationId xmlns:a16="http://schemas.microsoft.com/office/drawing/2014/main" id="{6780B7AF-3916-408C-A974-747A1CE0F95A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9542074" y="897944"/>
            <a:ext cx="406400" cy="406400"/>
          </a:xfrm>
          <a:prstGeom prst="rect">
            <a:avLst/>
          </a:prstGeom>
        </p:spPr>
      </p:pic>
      <p:pic>
        <p:nvPicPr>
          <p:cNvPr id="45" name="English">
            <a:hlinkClick r:id="" action="ppaction://media"/>
            <a:extLst>
              <a:ext uri="{FF2B5EF4-FFF2-40B4-BE49-F238E27FC236}">
                <a16:creationId xmlns:a16="http://schemas.microsoft.com/office/drawing/2014/main" id="{62B15AB3-34D6-474B-A5FE-D2F04D3C392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7">
                  <p14:trim st="68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3065433" y="2202849"/>
            <a:ext cx="406400" cy="406400"/>
          </a:xfrm>
          <a:prstGeom prst="rect">
            <a:avLst/>
          </a:prstGeom>
        </p:spPr>
      </p:pic>
      <p:pic>
        <p:nvPicPr>
          <p:cNvPr id="46" name="French">
            <a:hlinkClick r:id="" action="ppaction://media"/>
            <a:extLst>
              <a:ext uri="{FF2B5EF4-FFF2-40B4-BE49-F238E27FC236}">
                <a16:creationId xmlns:a16="http://schemas.microsoft.com/office/drawing/2014/main" id="{154240C4-EC64-435C-8FF2-76636EB6B80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8">
                  <p14:trim st="387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5126554" y="2202849"/>
            <a:ext cx="406400" cy="406400"/>
          </a:xfrm>
          <a:prstGeom prst="rect">
            <a:avLst/>
          </a:prstGeom>
        </p:spPr>
      </p:pic>
      <p:pic>
        <p:nvPicPr>
          <p:cNvPr id="47" name="Fun">
            <a:hlinkClick r:id="" action="ppaction://media"/>
            <a:extLst>
              <a:ext uri="{FF2B5EF4-FFF2-40B4-BE49-F238E27FC236}">
                <a16:creationId xmlns:a16="http://schemas.microsoft.com/office/drawing/2014/main" id="{956A8811-8AEE-4AAE-850F-8438FC4B9EB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9">
                  <p14:trim st="548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5088877" y="4090418"/>
            <a:ext cx="406400" cy="406400"/>
          </a:xfrm>
          <a:prstGeom prst="rect">
            <a:avLst/>
          </a:prstGeom>
        </p:spPr>
      </p:pic>
      <p:pic>
        <p:nvPicPr>
          <p:cNvPr id="48" name="Geography">
            <a:hlinkClick r:id="" action="ppaction://media"/>
            <a:extLst>
              <a:ext uri="{FF2B5EF4-FFF2-40B4-BE49-F238E27FC236}">
                <a16:creationId xmlns:a16="http://schemas.microsoft.com/office/drawing/2014/main" id="{5B14514B-841E-4ACC-835A-1E74CB88622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0">
                  <p14:trim st="193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7259054" y="2202849"/>
            <a:ext cx="406400" cy="406400"/>
          </a:xfrm>
          <a:prstGeom prst="rect">
            <a:avLst/>
          </a:prstGeom>
        </p:spPr>
      </p:pic>
      <p:pic>
        <p:nvPicPr>
          <p:cNvPr id="50" name="Histr">
            <a:hlinkClick r:id="" action="ppaction://media"/>
            <a:extLst>
              <a:ext uri="{FF2B5EF4-FFF2-40B4-BE49-F238E27FC236}">
                <a16:creationId xmlns:a16="http://schemas.microsoft.com/office/drawing/2014/main" id="{17CD7B08-B75B-4B89-A040-D83260D9684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1">
                  <p14:trim st="531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2062650" y="2184001"/>
            <a:ext cx="406400" cy="406400"/>
          </a:xfrm>
          <a:prstGeom prst="rect">
            <a:avLst/>
          </a:prstGeom>
        </p:spPr>
      </p:pic>
      <p:pic>
        <p:nvPicPr>
          <p:cNvPr id="52" name="I study">
            <a:hlinkClick r:id="" action="ppaction://media"/>
            <a:extLst>
              <a:ext uri="{FF2B5EF4-FFF2-40B4-BE49-F238E27FC236}">
                <a16:creationId xmlns:a16="http://schemas.microsoft.com/office/drawing/2014/main" id="{CC04B90C-3368-41D2-8FF1-5B7CB497D9E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2">
                  <p14:trim st="1055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1292225" y="1049132"/>
            <a:ext cx="406400" cy="406400"/>
          </a:xfrm>
          <a:prstGeom prst="rect">
            <a:avLst/>
          </a:prstGeom>
        </p:spPr>
      </p:pic>
      <p:pic>
        <p:nvPicPr>
          <p:cNvPr id="53" name="Ict">
            <a:hlinkClick r:id="" action="ppaction://media"/>
            <a:extLst>
              <a:ext uri="{FF2B5EF4-FFF2-40B4-BE49-F238E27FC236}">
                <a16:creationId xmlns:a16="http://schemas.microsoft.com/office/drawing/2014/main" id="{DF27D138-610C-4E19-BB65-CE0C7FB3EC7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3">
                  <p14:trim st="1076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802867" y="2179488"/>
            <a:ext cx="406400" cy="406400"/>
          </a:xfrm>
          <a:prstGeom prst="rect">
            <a:avLst/>
          </a:prstGeom>
        </p:spPr>
      </p:pic>
      <p:pic>
        <p:nvPicPr>
          <p:cNvPr id="54" name="Interesting">
            <a:hlinkClick r:id="" action="ppaction://media"/>
            <a:extLst>
              <a:ext uri="{FF2B5EF4-FFF2-40B4-BE49-F238E27FC236}">
                <a16:creationId xmlns:a16="http://schemas.microsoft.com/office/drawing/2014/main" id="{6D732EC6-F816-4ABA-AFA2-6B38CABBA09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4">
                  <p14:trim st="334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6970970" y="4035474"/>
            <a:ext cx="406400" cy="406400"/>
          </a:xfrm>
          <a:prstGeom prst="rect">
            <a:avLst/>
          </a:prstGeom>
        </p:spPr>
      </p:pic>
      <p:pic>
        <p:nvPicPr>
          <p:cNvPr id="55" name="It is">
            <a:hlinkClick r:id="" action="ppaction://media"/>
            <a:extLst>
              <a:ext uri="{FF2B5EF4-FFF2-40B4-BE49-F238E27FC236}">
                <a16:creationId xmlns:a16="http://schemas.microsoft.com/office/drawing/2014/main" id="{069FA9F7-2A6D-4C2F-92E9-53D04F3EA6B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5">
                  <p14:trim st="1256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3400287" y="4035474"/>
            <a:ext cx="406400" cy="406400"/>
          </a:xfrm>
          <a:prstGeom prst="rect">
            <a:avLst/>
          </a:prstGeom>
        </p:spPr>
      </p:pic>
      <p:pic>
        <p:nvPicPr>
          <p:cNvPr id="57" name="Maths">
            <a:hlinkClick r:id="" action="ppaction://media"/>
            <a:extLst>
              <a:ext uri="{FF2B5EF4-FFF2-40B4-BE49-F238E27FC236}">
                <a16:creationId xmlns:a16="http://schemas.microsoft.com/office/drawing/2014/main" id="{72E53FC2-4534-48C1-9376-6D03F864C9C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6">
                  <p14:trim st="262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9857678" y="2178188"/>
            <a:ext cx="406400" cy="406400"/>
          </a:xfrm>
          <a:prstGeom prst="rect">
            <a:avLst/>
          </a:prstGeom>
        </p:spPr>
      </p:pic>
      <p:pic>
        <p:nvPicPr>
          <p:cNvPr id="58" name="Midi">
            <a:hlinkClick r:id="" action="ppaction://media"/>
            <a:extLst>
              <a:ext uri="{FF2B5EF4-FFF2-40B4-BE49-F238E27FC236}">
                <a16:creationId xmlns:a16="http://schemas.microsoft.com/office/drawing/2014/main" id="{BB86BF3E-ADC8-4054-983F-48B9CF37D73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7">
                  <p14:trim st="1154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3557893" y="6041814"/>
            <a:ext cx="406400" cy="406400"/>
          </a:xfrm>
          <a:prstGeom prst="rect">
            <a:avLst/>
          </a:prstGeom>
        </p:spPr>
      </p:pic>
      <p:pic>
        <p:nvPicPr>
          <p:cNvPr id="59" name="Midnight">
            <a:hlinkClick r:id="" action="ppaction://media"/>
            <a:extLst>
              <a:ext uri="{FF2B5EF4-FFF2-40B4-BE49-F238E27FC236}">
                <a16:creationId xmlns:a16="http://schemas.microsoft.com/office/drawing/2014/main" id="{E9AE1BAF-8517-4668-B36C-39E7FD08E5A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8">
                  <p14:trim st="414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3813644" y="5686679"/>
            <a:ext cx="406400" cy="406400"/>
          </a:xfrm>
          <a:prstGeom prst="rect">
            <a:avLst/>
          </a:prstGeom>
        </p:spPr>
      </p:pic>
      <p:pic>
        <p:nvPicPr>
          <p:cNvPr id="60" name="Music">
            <a:hlinkClick r:id="" action="ppaction://media"/>
            <a:extLst>
              <a:ext uri="{FF2B5EF4-FFF2-40B4-BE49-F238E27FC236}">
                <a16:creationId xmlns:a16="http://schemas.microsoft.com/office/drawing/2014/main" id="{D1986385-57D8-4BDF-9E66-66C75070FDD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9">
                  <p14:trim st="217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8683439" y="2202849"/>
            <a:ext cx="406400" cy="406400"/>
          </a:xfrm>
          <a:prstGeom prst="rect">
            <a:avLst/>
          </a:prstGeom>
        </p:spPr>
      </p:pic>
      <p:pic>
        <p:nvPicPr>
          <p:cNvPr id="61" name="Because 1">
            <a:hlinkClick r:id="" action="ppaction://media"/>
            <a:extLst>
              <a:ext uri="{FF2B5EF4-FFF2-40B4-BE49-F238E27FC236}">
                <a16:creationId xmlns:a16="http://schemas.microsoft.com/office/drawing/2014/main" id="{14A56BB2-5AE3-4029-9361-301566A8E41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0">
                  <p14:trim st="1007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698136" y="4048632"/>
            <a:ext cx="406400" cy="406400"/>
          </a:xfrm>
          <a:prstGeom prst="rect">
            <a:avLst/>
          </a:prstGeom>
        </p:spPr>
      </p:pic>
      <p:pic>
        <p:nvPicPr>
          <p:cNvPr id="62" name="Because 2">
            <a:hlinkClick r:id="" action="ppaction://media"/>
            <a:extLst>
              <a:ext uri="{FF2B5EF4-FFF2-40B4-BE49-F238E27FC236}">
                <a16:creationId xmlns:a16="http://schemas.microsoft.com/office/drawing/2014/main" id="{D300FA7D-47D3-4973-A888-977A68668C5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1">
                  <p14:trim st="1271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2085275" y="4043558"/>
            <a:ext cx="406400" cy="406400"/>
          </a:xfrm>
          <a:prstGeom prst="rect">
            <a:avLst/>
          </a:prstGeom>
        </p:spPr>
      </p:pic>
      <p:pic>
        <p:nvPicPr>
          <p:cNvPr id="63" name="Boring">
            <a:hlinkClick r:id="" action="ppaction://media"/>
            <a:extLst>
              <a:ext uri="{FF2B5EF4-FFF2-40B4-BE49-F238E27FC236}">
                <a16:creationId xmlns:a16="http://schemas.microsoft.com/office/drawing/2014/main" id="{97392317-A53F-4804-98C2-5B44FF1F449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2">
                  <p14:trim st="1458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9294929" y="4090418"/>
            <a:ext cx="406400" cy="406400"/>
          </a:xfrm>
          <a:prstGeom prst="rect">
            <a:avLst/>
          </a:prstGeom>
        </p:spPr>
      </p:pic>
      <p:pic>
        <p:nvPicPr>
          <p:cNvPr id="65" name="Difficult">
            <a:hlinkClick r:id="" action="ppaction://media"/>
            <a:extLst>
              <a:ext uri="{FF2B5EF4-FFF2-40B4-BE49-F238E27FC236}">
                <a16:creationId xmlns:a16="http://schemas.microsoft.com/office/drawing/2014/main" id="{709FAEE5-0C71-4049-9CD4-15891DD21D6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3">
                  <p14:trim st="1137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10530017" y="4032348"/>
            <a:ext cx="406400" cy="406400"/>
          </a:xfrm>
          <a:prstGeom prst="rect">
            <a:avLst/>
          </a:prstGeom>
        </p:spPr>
      </p:pic>
      <p:pic>
        <p:nvPicPr>
          <p:cNvPr id="67" name="Do you like">
            <a:hlinkClick r:id="" action="ppaction://media"/>
            <a:extLst>
              <a:ext uri="{FF2B5EF4-FFF2-40B4-BE49-F238E27FC236}">
                <a16:creationId xmlns:a16="http://schemas.microsoft.com/office/drawing/2014/main" id="{9F72C494-682F-460B-B042-D8417826B1C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4">
                  <p14:trim st="1526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10076579" y="382668"/>
            <a:ext cx="406400" cy="406400"/>
          </a:xfrm>
          <a:prstGeom prst="rect">
            <a:avLst/>
          </a:prstGeom>
        </p:spPr>
      </p:pic>
      <p:pic>
        <p:nvPicPr>
          <p:cNvPr id="68" name="12 o'clock">
            <a:hlinkClick r:id="" action="ppaction://media"/>
            <a:extLst>
              <a:ext uri="{FF2B5EF4-FFF2-40B4-BE49-F238E27FC236}">
                <a16:creationId xmlns:a16="http://schemas.microsoft.com/office/drawing/2014/main" id="{9A5C1046-BA4A-42A7-9964-870BFD975A7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5">
                  <p14:trim st="768" end="207.4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4271513" y="5391490"/>
            <a:ext cx="406400" cy="406400"/>
          </a:xfrm>
          <a:prstGeom prst="rect">
            <a:avLst/>
          </a:prstGeom>
        </p:spPr>
      </p:pic>
      <p:pic>
        <p:nvPicPr>
          <p:cNvPr id="69" name="Art">
            <a:hlinkClick r:id="" action="ppaction://media"/>
            <a:extLst>
              <a:ext uri="{FF2B5EF4-FFF2-40B4-BE49-F238E27FC236}">
                <a16:creationId xmlns:a16="http://schemas.microsoft.com/office/drawing/2014/main" id="{61725DD9-F39A-496B-91EA-9D197AA3D8D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6">
                  <p14:trim st="525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4068216" y="2185484"/>
            <a:ext cx="406400" cy="406400"/>
          </a:xfrm>
          <a:prstGeom prst="rect">
            <a:avLst/>
          </a:prstGeom>
        </p:spPr>
      </p:pic>
      <p:pic>
        <p:nvPicPr>
          <p:cNvPr id="70" name="At 11 o'clock">
            <a:hlinkClick r:id="" action="ppaction://media"/>
            <a:extLst>
              <a:ext uri="{FF2B5EF4-FFF2-40B4-BE49-F238E27FC236}">
                <a16:creationId xmlns:a16="http://schemas.microsoft.com/office/drawing/2014/main" id="{C834C189-6EFD-4828-A878-55BED409F7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7">
                  <p14:trim st="3513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4244613" y="5089718"/>
            <a:ext cx="406400" cy="406400"/>
          </a:xfrm>
          <a:prstGeom prst="rect">
            <a:avLst/>
          </a:prstGeom>
        </p:spPr>
      </p:pic>
      <p:pic>
        <p:nvPicPr>
          <p:cNvPr id="71" name="Easy">
            <a:hlinkClick r:id="" action="ppaction://media"/>
            <a:extLst>
              <a:ext uri="{FF2B5EF4-FFF2-40B4-BE49-F238E27FC236}">
                <a16:creationId xmlns:a16="http://schemas.microsoft.com/office/drawing/2014/main" id="{91D12F03-C51A-43C3-8AB5-546195A62DB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8">
                  <p14:trim st="695"/>
                </p14:media>
              </p:ext>
            </p:extLst>
          </p:nvPr>
        </p:nvPicPr>
        <p:blipFill>
          <a:blip r:embed="rId54"/>
          <a:stretch>
            <a:fillRect/>
          </a:stretch>
        </p:blipFill>
        <p:spPr>
          <a:xfrm>
            <a:off x="8128851" y="404557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93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3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46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74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78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345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66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61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525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42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737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479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11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2043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51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1447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1356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1920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558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1568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1733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1639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1205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1456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1516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6" dur="1443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0" dur="1547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1477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8" dur="1051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2" dur="1537" fill="hold"/>
                                        <p:tgtEl>
                                          <p:spTgt spid="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6" dur="1719" fill="hold"/>
                                        <p:tgtEl>
                                          <p:spTgt spid="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0" dur="2073" fill="hold"/>
                                        <p:tgtEl>
                                          <p:spTgt spid="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859" fill="hold"/>
                                        <p:tgtEl>
                                          <p:spTgt spid="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8" dur="1355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2" dur="1293" fill="hold"/>
                                        <p:tgtEl>
                                          <p:spTgt spid="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6" dur="1464" fill="hold"/>
                                        <p:tgtEl>
                                          <p:spTgt spid="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1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1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1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1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1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>
                <p:cTn id="1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>
                <p:cTn id="1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1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audio>
              <p:cMediaNode vol="80000">
                <p:cTn id="1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audio>
              <p:cMediaNode vol="80000">
                <p:cTn id="1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>
                <p:cTn id="1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audio>
              <p:cMediaNode vol="80000">
                <p:cTn id="1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1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audio>
              <p:cMediaNode vol="80000">
                <p:cTn id="1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audio>
              <p:cMediaNode vol="80000">
                <p:cTn id="1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audio>
              <p:cMediaNode vol="80000">
                <p:cTn id="1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audio>
              <p:cMediaNode vol="80000">
                <p:cTn id="1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audio>
              <p:cMediaNode vol="80000">
                <p:cTn id="1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audio>
              <p:cMediaNode vol="80000">
                <p:cTn id="1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audio>
              <p:cMediaNode vol="80000">
                <p:cTn id="1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audio>
              <p:cMediaNode vol="80000">
                <p:cTn id="1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  <p:audio>
              <p:cMediaNode vol="80000">
                <p:cTn id="1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  <p:audio>
              <p:cMediaNode vol="80000">
                <p:cTn id="1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  <p:audio>
              <p:cMediaNode vol="80000">
                <p:cTn id="1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  <p:audio>
              <p:cMediaNode vol="80000">
                <p:cTn id="1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3"/>
                </p:tgtEl>
              </p:cMediaNode>
            </p:audio>
            <p:audio>
              <p:cMediaNode vol="80000">
                <p:cTn id="1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5"/>
                </p:tgtEl>
              </p:cMediaNode>
            </p:audio>
            <p:audio>
              <p:cMediaNode vol="80000">
                <p:cTn id="1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7"/>
                </p:tgtEl>
              </p:cMediaNode>
            </p:audio>
            <p:audio>
              <p:cMediaNode vol="80000">
                <p:cTn id="1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8"/>
                </p:tgtEl>
              </p:cMediaNode>
            </p:audio>
            <p:audio>
              <p:cMediaNode vol="80000">
                <p:cTn id="1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9"/>
                </p:tgtEl>
              </p:cMediaNode>
            </p:audio>
            <p:audio>
              <p:cMediaNode vol="80000">
                <p:cTn id="1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0"/>
                </p:tgtEl>
              </p:cMediaNode>
            </p:audio>
            <p:audio>
              <p:cMediaNode vol="80000">
                <p:cTn id="1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320</Words>
  <Application>Microsoft Office PowerPoint</Application>
  <PresentationFormat>Widescreen</PresentationFormat>
  <Paragraphs>81</Paragraphs>
  <Slides>1</Slides>
  <Notes>0</Notes>
  <HiddenSlides>0</HiddenSlides>
  <MMClips>36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SassoonPrimary</vt:lpstr>
      <vt:lpstr>SassoonPrimaryType</vt:lpstr>
      <vt:lpstr>Times New Roman</vt:lpstr>
      <vt:lpstr>Wingdings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99</cp:revision>
  <cp:lastPrinted>2021-08-14T21:14:37Z</cp:lastPrinted>
  <dcterms:created xsi:type="dcterms:W3CDTF">2021-03-16T12:13:10Z</dcterms:created>
  <dcterms:modified xsi:type="dcterms:W3CDTF">2021-09-01T10:31:46Z</dcterms:modified>
  <cp:contentStatus/>
</cp:coreProperties>
</file>