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</p:sldIdLst>
  <p:sldSz cx="12192000" cy="6858000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81D9"/>
    <a:srgbClr val="A24A0E"/>
    <a:srgbClr val="CFD0F9"/>
    <a:srgbClr val="C37C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8DBA18-8834-49C8-96B6-9EC54574E5BB}" v="271" dt="2021-08-20T08:25:59.2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653" autoAdjust="0"/>
    <p:restoredTop sz="94660"/>
  </p:normalViewPr>
  <p:slideViewPr>
    <p:cSldViewPr snapToGrid="0">
      <p:cViewPr varScale="1">
        <p:scale>
          <a:sx n="46" d="100"/>
          <a:sy n="46" d="100"/>
        </p:scale>
        <p:origin x="252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092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01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4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227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15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1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7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95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695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3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43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media" Target="../media/media12.m4a"/><Relationship Id="rId18" Type="http://schemas.microsoft.com/office/2007/relationships/media" Target="../media/media17.m4a"/><Relationship Id="rId26" Type="http://schemas.openxmlformats.org/officeDocument/2006/relationships/image" Target="../media/image3.png"/><Relationship Id="rId39" Type="http://schemas.openxmlformats.org/officeDocument/2006/relationships/image" Target="../media/image16.png"/><Relationship Id="rId21" Type="http://schemas.microsoft.com/office/2007/relationships/media" Target="../media/media19.m4a"/><Relationship Id="rId34" Type="http://schemas.openxmlformats.org/officeDocument/2006/relationships/image" Target="../media/image11.png"/><Relationship Id="rId42" Type="http://schemas.openxmlformats.org/officeDocument/2006/relationships/image" Target="../media/image19.png"/><Relationship Id="rId7" Type="http://schemas.microsoft.com/office/2007/relationships/media" Target="../media/media6.m4a"/><Relationship Id="rId2" Type="http://schemas.microsoft.com/office/2007/relationships/media" Target="../media/media1.m4a"/><Relationship Id="rId16" Type="http://schemas.microsoft.com/office/2007/relationships/media" Target="../media/media15.m4a"/><Relationship Id="rId20" Type="http://schemas.microsoft.com/office/2007/relationships/media" Target="../media/media18.m4a"/><Relationship Id="rId29" Type="http://schemas.openxmlformats.org/officeDocument/2006/relationships/image" Target="../media/image6.png"/><Relationship Id="rId41" Type="http://schemas.openxmlformats.org/officeDocument/2006/relationships/image" Target="../media/image18.png"/><Relationship Id="rId1" Type="http://schemas.openxmlformats.org/officeDocument/2006/relationships/audio" Target="NULL" TargetMode="External"/><Relationship Id="rId6" Type="http://schemas.microsoft.com/office/2007/relationships/media" Target="../media/media5.m4a"/><Relationship Id="rId11" Type="http://schemas.microsoft.com/office/2007/relationships/media" Target="../media/media10.m4a"/><Relationship Id="rId24" Type="http://schemas.openxmlformats.org/officeDocument/2006/relationships/image" Target="../media/image1.png"/><Relationship Id="rId32" Type="http://schemas.openxmlformats.org/officeDocument/2006/relationships/image" Target="../media/image9.png"/><Relationship Id="rId37" Type="http://schemas.openxmlformats.org/officeDocument/2006/relationships/image" Target="../media/image14.png"/><Relationship Id="rId40" Type="http://schemas.openxmlformats.org/officeDocument/2006/relationships/image" Target="../media/image17.png"/><Relationship Id="rId5" Type="http://schemas.microsoft.com/office/2007/relationships/media" Target="../media/media4.m4a"/><Relationship Id="rId15" Type="http://schemas.microsoft.com/office/2007/relationships/media" Target="../media/media14.m4a"/><Relationship Id="rId23" Type="http://schemas.openxmlformats.org/officeDocument/2006/relationships/slideLayout" Target="../slideLayouts/slideLayout2.xml"/><Relationship Id="rId28" Type="http://schemas.openxmlformats.org/officeDocument/2006/relationships/image" Target="../media/image5.jpeg"/><Relationship Id="rId36" Type="http://schemas.openxmlformats.org/officeDocument/2006/relationships/image" Target="../media/image13.png"/><Relationship Id="rId10" Type="http://schemas.microsoft.com/office/2007/relationships/media" Target="../media/media9.m4a"/><Relationship Id="rId19" Type="http://schemas.openxmlformats.org/officeDocument/2006/relationships/audio" Target="../media/media17.m4a"/><Relationship Id="rId31" Type="http://schemas.openxmlformats.org/officeDocument/2006/relationships/image" Target="../media/image8.png"/><Relationship Id="rId4" Type="http://schemas.microsoft.com/office/2007/relationships/media" Target="../media/media3.m4a"/><Relationship Id="rId9" Type="http://schemas.microsoft.com/office/2007/relationships/media" Target="../media/media8.m4a"/><Relationship Id="rId14" Type="http://schemas.microsoft.com/office/2007/relationships/media" Target="../media/media13.m4a"/><Relationship Id="rId22" Type="http://schemas.microsoft.com/office/2007/relationships/media" Target="../media/media20.m4a"/><Relationship Id="rId27" Type="http://schemas.openxmlformats.org/officeDocument/2006/relationships/image" Target="../media/image4.png"/><Relationship Id="rId30" Type="http://schemas.openxmlformats.org/officeDocument/2006/relationships/image" Target="../media/image7.png"/><Relationship Id="rId35" Type="http://schemas.openxmlformats.org/officeDocument/2006/relationships/image" Target="../media/image12.png"/><Relationship Id="rId43" Type="http://schemas.openxmlformats.org/officeDocument/2006/relationships/image" Target="../media/image20.png"/><Relationship Id="rId8" Type="http://schemas.microsoft.com/office/2007/relationships/media" Target="../media/media7.m4a"/><Relationship Id="rId3" Type="http://schemas.microsoft.com/office/2007/relationships/media" Target="../media/media2.m4a"/><Relationship Id="rId12" Type="http://schemas.microsoft.com/office/2007/relationships/media" Target="../media/media11.m4a"/><Relationship Id="rId17" Type="http://schemas.microsoft.com/office/2007/relationships/media" Target="../media/media16.m4a"/><Relationship Id="rId25" Type="http://schemas.openxmlformats.org/officeDocument/2006/relationships/image" Target="../media/image2.jpeg"/><Relationship Id="rId33" Type="http://schemas.openxmlformats.org/officeDocument/2006/relationships/image" Target="../media/image10.png"/><Relationship Id="rId38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50" descr="Qr code&#10;&#10;Description automatically generated">
            <a:extLst>
              <a:ext uri="{FF2B5EF4-FFF2-40B4-BE49-F238E27FC236}">
                <a16:creationId xmlns:a16="http://schemas.microsoft.com/office/drawing/2014/main" id="{DFB9B65B-28E7-4630-A544-DC7EA8BB8DFB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1541" y="104910"/>
            <a:ext cx="752475" cy="752475"/>
          </a:xfrm>
          <a:prstGeom prst="rect">
            <a:avLst/>
          </a:prstGeom>
        </p:spPr>
      </p:pic>
      <p:pic>
        <p:nvPicPr>
          <p:cNvPr id="2049" name="Picture 9" descr="St Thomas Logo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27" y="100761"/>
            <a:ext cx="1048098" cy="90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1" descr="LDST Logo_blue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1062" y="93447"/>
            <a:ext cx="1498683" cy="58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85061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386868" y="173480"/>
            <a:ext cx="507145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  <a:defRPr/>
            </a:pPr>
            <a:r>
              <a:rPr kumimoji="0" lang="en-GB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Type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French Knowledge Organiser – Year Four – </a:t>
            </a:r>
            <a:r>
              <a:rPr lang="en-GB" altLang="en-US" sz="1600" dirty="0">
                <a:solidFill>
                  <a:prstClr val="black"/>
                </a:solidFill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 1</a:t>
            </a:r>
            <a:endParaRPr kumimoji="0" lang="en-GB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Primary" panose="020B0500000000000000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r>
              <a:rPr lang="en-GB" sz="2400" b="1" dirty="0">
                <a:latin typeface="SassoonPrimary" panose="020B0500000000000000" pitchFamily="34" charset="0"/>
              </a:rPr>
              <a:t>les </a:t>
            </a:r>
            <a:r>
              <a:rPr lang="en-GB" sz="2400" b="1" dirty="0" err="1">
                <a:latin typeface="SassoonPrimary" panose="020B0500000000000000" pitchFamily="34" charset="0"/>
              </a:rPr>
              <a:t>vêtements</a:t>
            </a:r>
            <a:r>
              <a:rPr lang="en-GB" sz="2400" b="1" dirty="0">
                <a:latin typeface="SassoonPrimary" panose="020B0500000000000000" pitchFamily="34" charset="0"/>
              </a:rPr>
              <a:t> </a:t>
            </a:r>
            <a:r>
              <a:rPr lang="en-GB" altLang="en-US" sz="2400" b="1" dirty="0">
                <a:solidFill>
                  <a:prstClr val="black"/>
                </a:solidFill>
                <a:latin typeface="SassoonPrimary" panose="020B0500000000000000" pitchFamily="34" charset="0"/>
                <a:cs typeface="Times New Roman" panose="02020603050405020304" pitchFamily="18" charset="0"/>
              </a:rPr>
              <a:t>(clothes)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Primary" panose="020B0500000000000000" pitchFamily="34" charset="0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5061" y="6062528"/>
            <a:ext cx="1415750" cy="795472"/>
          </a:xfrm>
          <a:prstGeom prst="rect">
            <a:avLst/>
          </a:prstGeom>
        </p:spPr>
      </p:pic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9155969"/>
              </p:ext>
            </p:extLst>
          </p:nvPr>
        </p:nvGraphicFramePr>
        <p:xfrm>
          <a:off x="115876" y="4586418"/>
          <a:ext cx="3479294" cy="140374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479294">
                  <a:extLst>
                    <a:ext uri="{9D8B030D-6E8A-4147-A177-3AD203B41FA5}">
                      <a16:colId xmlns:a16="http://schemas.microsoft.com/office/drawing/2014/main" val="2281299586"/>
                    </a:ext>
                  </a:extLst>
                </a:gridCol>
              </a:tblGrid>
              <a:tr h="249619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Grammar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1915374"/>
                  </a:ext>
                </a:extLst>
              </a:tr>
              <a:tr h="5045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latin typeface="SassoonPrimary" panose="020B0500000000000000" pitchFamily="34" charset="0"/>
                        </a:rPr>
                        <a:t>The word ‘trouser’ in French is singular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latin typeface="SassoonPrimary" panose="020B0500000000000000" pitchFamily="34" charset="0"/>
                        </a:rPr>
                        <a:t>Some is used for ‘a pair of’ = ‘des’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0306632"/>
                  </a:ext>
                </a:extLst>
              </a:tr>
              <a:tr h="5045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latin typeface="SassoonPrimary" panose="020B0500000000000000" pitchFamily="34" charset="0"/>
                        </a:rPr>
                        <a:t>When describing the colour of clothing, if the clothing is feminine, add an ‘e’ to the end of the colour (if it doesn’t already end in an ‘e’)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3148622"/>
                  </a:ext>
                </a:extLst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9721395"/>
              </p:ext>
            </p:extLst>
          </p:nvPr>
        </p:nvGraphicFramePr>
        <p:xfrm>
          <a:off x="3743658" y="1135255"/>
          <a:ext cx="8305795" cy="52421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1159">
                  <a:extLst>
                    <a:ext uri="{9D8B030D-6E8A-4147-A177-3AD203B41FA5}">
                      <a16:colId xmlns:a16="http://schemas.microsoft.com/office/drawing/2014/main" val="2344980893"/>
                    </a:ext>
                  </a:extLst>
                </a:gridCol>
                <a:gridCol w="1661159">
                  <a:extLst>
                    <a:ext uri="{9D8B030D-6E8A-4147-A177-3AD203B41FA5}">
                      <a16:colId xmlns:a16="http://schemas.microsoft.com/office/drawing/2014/main" val="3126971564"/>
                    </a:ext>
                  </a:extLst>
                </a:gridCol>
                <a:gridCol w="1661159">
                  <a:extLst>
                    <a:ext uri="{9D8B030D-6E8A-4147-A177-3AD203B41FA5}">
                      <a16:colId xmlns:a16="http://schemas.microsoft.com/office/drawing/2014/main" val="3367569139"/>
                    </a:ext>
                  </a:extLst>
                </a:gridCol>
                <a:gridCol w="1661159">
                  <a:extLst>
                    <a:ext uri="{9D8B030D-6E8A-4147-A177-3AD203B41FA5}">
                      <a16:colId xmlns:a16="http://schemas.microsoft.com/office/drawing/2014/main" val="3923159202"/>
                    </a:ext>
                  </a:extLst>
                </a:gridCol>
                <a:gridCol w="1661159">
                  <a:extLst>
                    <a:ext uri="{9D8B030D-6E8A-4147-A177-3AD203B41FA5}">
                      <a16:colId xmlns:a16="http://schemas.microsoft.com/office/drawing/2014/main" val="1387328037"/>
                    </a:ext>
                  </a:extLst>
                </a:gridCol>
              </a:tblGrid>
              <a:tr h="1314920">
                <a:tc>
                  <a:txBody>
                    <a:bodyPr/>
                    <a:lstStyle/>
                    <a:p>
                      <a:endParaRPr lang="en-GB" sz="11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0349831"/>
                  </a:ext>
                </a:extLst>
              </a:tr>
              <a:tr h="517608">
                <a:tc>
                  <a:txBody>
                    <a:bodyPr/>
                    <a:lstStyle/>
                    <a:p>
                      <a:pPr algn="l"/>
                      <a:r>
                        <a:rPr lang="en-GB" sz="11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un </a:t>
                      </a:r>
                      <a:r>
                        <a:rPr lang="en-GB" sz="11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pantalon</a:t>
                      </a:r>
                      <a:endParaRPr lang="en-GB" sz="11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(a pair of trousers)</a:t>
                      </a:r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un pull</a:t>
                      </a:r>
                    </a:p>
                    <a:p>
                      <a:pPr algn="l"/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(a jumper)</a:t>
                      </a:r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un manteaux</a:t>
                      </a:r>
                    </a:p>
                    <a:p>
                      <a:pPr algn="l"/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(a coat)</a:t>
                      </a:r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un short</a:t>
                      </a:r>
                    </a:p>
                    <a:p>
                      <a:pPr algn="l"/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(a pair of shorts)</a:t>
                      </a:r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un tee shirt</a:t>
                      </a:r>
                      <a:endParaRPr lang="en-GB" sz="1100" b="1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100" b="0" dirty="0">
                          <a:latin typeface="SassoonPrimary" panose="020B0500000000000000" pitchFamily="34" charset="0"/>
                        </a:rPr>
                        <a:t>(a t-shirt)</a:t>
                      </a:r>
                      <a:r>
                        <a:rPr lang="en-GB" sz="11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153163"/>
                  </a:ext>
                </a:extLst>
              </a:tr>
              <a:tr h="1269446">
                <a:tc>
                  <a:txBody>
                    <a:bodyPr/>
                    <a:lstStyle/>
                    <a:p>
                      <a:pPr algn="l"/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1768111"/>
                  </a:ext>
                </a:extLst>
              </a:tr>
              <a:tr h="5176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une</a:t>
                      </a:r>
                      <a:r>
                        <a:rPr lang="en-GB" sz="1100" b="1" dirty="0">
                          <a:latin typeface="SassoonPrimary" panose="020B0500000000000000" pitchFamily="34" charset="0"/>
                        </a:rPr>
                        <a:t> chemise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SassoonPrimary" panose="020B0500000000000000" pitchFamily="34" charset="0"/>
                        </a:rPr>
                        <a:t>(a shirt)</a:t>
                      </a:r>
                    </a:p>
                    <a:p>
                      <a:pPr algn="l"/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0" u="none" strike="noStrike" kern="1200" baseline="0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une</a:t>
                      </a:r>
                      <a:r>
                        <a:rPr lang="en-GB" sz="11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robe</a:t>
                      </a:r>
                    </a:p>
                    <a:p>
                      <a:pPr algn="l"/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(a dress)</a:t>
                      </a:r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i="0" u="none" strike="noStrike" kern="1200" baseline="0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une</a:t>
                      </a:r>
                      <a:r>
                        <a:rPr lang="en-GB" sz="11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casquette</a:t>
                      </a:r>
                      <a:endParaRPr lang="en-GB" sz="11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(a cap)</a:t>
                      </a:r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une</a:t>
                      </a:r>
                      <a:r>
                        <a:rPr lang="en-GB" sz="1100" b="1" dirty="0">
                          <a:latin typeface="SassoonPrimary" panose="020B0500000000000000" pitchFamily="34" charset="0"/>
                        </a:rPr>
                        <a:t> cravat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SassoonPrimary" panose="020B0500000000000000" pitchFamily="34" charset="0"/>
                        </a:rPr>
                        <a:t>(a tie)</a:t>
                      </a:r>
                      <a:r>
                        <a:rPr lang="en-GB" sz="11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une</a:t>
                      </a:r>
                      <a:r>
                        <a:rPr lang="en-GB" sz="1100" b="1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100" b="1" dirty="0" err="1">
                          <a:latin typeface="SassoonPrimary" panose="020B0500000000000000" pitchFamily="34" charset="0"/>
                        </a:rPr>
                        <a:t>jupe</a:t>
                      </a:r>
                      <a:endParaRPr lang="en-GB" sz="1100" b="1" dirty="0">
                        <a:latin typeface="SassoonPrimary" panose="020B0500000000000000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SassoonPrimary" panose="020B0500000000000000" pitchFamily="34" charset="0"/>
                        </a:rPr>
                        <a:t>(a skirt)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5661767"/>
                  </a:ext>
                </a:extLst>
              </a:tr>
              <a:tr h="1119051">
                <a:tc>
                  <a:txBody>
                    <a:bodyPr/>
                    <a:lstStyle/>
                    <a:p>
                      <a:pPr algn="l"/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523063"/>
                  </a:ext>
                </a:extLst>
              </a:tr>
              <a:tr h="3996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une</a:t>
                      </a:r>
                      <a:r>
                        <a:rPr lang="en-GB" sz="1100" b="1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100" b="1" dirty="0" err="1">
                          <a:latin typeface="SassoonPrimary" panose="020B0500000000000000" pitchFamily="34" charset="0"/>
                        </a:rPr>
                        <a:t>écharpe</a:t>
                      </a:r>
                      <a:endParaRPr lang="en-GB" sz="1100" b="1" dirty="0">
                        <a:latin typeface="SassoonPrimary" panose="020B0500000000000000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SassoonPrimary" panose="020B0500000000000000" pitchFamily="34" charset="0"/>
                        </a:rPr>
                        <a:t>(a scarf)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i="1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des</a:t>
                      </a:r>
                      <a:r>
                        <a:rPr lang="en-GB" sz="1100" b="1" i="1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1" i="1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gants</a:t>
                      </a:r>
                      <a:endParaRPr lang="en-GB" sz="1100" b="1" i="1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(a pair of gloves)</a:t>
                      </a:r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des</a:t>
                      </a:r>
                      <a:r>
                        <a:rPr lang="en-GB" sz="11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chaussures</a:t>
                      </a:r>
                      <a:endParaRPr lang="en-GB" sz="11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(a pair of shoes)</a:t>
                      </a:r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des</a:t>
                      </a:r>
                      <a:r>
                        <a:rPr lang="en-GB" sz="11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lunettes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(a pair of glasses)</a:t>
                      </a:r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4341570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278457" y="6557100"/>
            <a:ext cx="8339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SassoonPrimary" panose="020B0500000000000000" pitchFamily="34" charset="0"/>
              </a:rPr>
              <a:t>We will be introduced to 21 different items of clothing, but these are some main items to learn. </a:t>
            </a:r>
          </a:p>
        </p:txBody>
      </p:sp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5592403"/>
              </p:ext>
            </p:extLst>
          </p:nvPr>
        </p:nvGraphicFramePr>
        <p:xfrm>
          <a:off x="2417318" y="2595722"/>
          <a:ext cx="1266100" cy="105441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66100">
                  <a:extLst>
                    <a:ext uri="{9D8B030D-6E8A-4147-A177-3AD203B41FA5}">
                      <a16:colId xmlns:a16="http://schemas.microsoft.com/office/drawing/2014/main" val="2405898405"/>
                    </a:ext>
                  </a:extLst>
                </a:gridCol>
              </a:tblGrid>
              <a:tr h="32289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SassoonPrimary" panose="020B0500000000000000" pitchFamily="34" charset="0"/>
                        </a:rPr>
                        <a:t>…I wear…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5310558"/>
                  </a:ext>
                </a:extLst>
              </a:tr>
              <a:tr h="322899">
                <a:tc>
                  <a:txBody>
                    <a:bodyPr/>
                    <a:lstStyle/>
                    <a:p>
                      <a:pPr algn="ctr"/>
                      <a:r>
                        <a:rPr lang="en-GB" sz="1400" u="none" strike="noStrike" kern="1200" baseline="0" dirty="0">
                          <a:latin typeface="SassoonPrimary" panose="020B0500000000000000" pitchFamily="34" charset="0"/>
                        </a:rPr>
                        <a:t>…je </a:t>
                      </a:r>
                      <a:r>
                        <a:rPr lang="en-GB" sz="1400" u="none" strike="noStrike" kern="1200" baseline="0" dirty="0" err="1">
                          <a:latin typeface="SassoonPrimary" panose="020B0500000000000000" pitchFamily="34" charset="0"/>
                        </a:rPr>
                        <a:t>porte</a:t>
                      </a:r>
                      <a:r>
                        <a:rPr lang="en-GB" sz="1400" u="none" strike="noStrike" kern="1200" baseline="0" dirty="0">
                          <a:latin typeface="SassoonPrimary" panose="020B0500000000000000" pitchFamily="34" charset="0"/>
                        </a:rPr>
                        <a:t>…</a:t>
                      </a:r>
                    </a:p>
                    <a:p>
                      <a:pPr algn="ctr"/>
                      <a:endParaRPr lang="en-GB" sz="1400" u="none" strike="noStrike" kern="1200" baseline="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SassoonPrimary" panose="020B0500000000000000" pitchFamily="34" charset="0"/>
                      </a:endParaRPr>
                    </a:p>
                    <a:p>
                      <a:pPr algn="ctr"/>
                      <a:endParaRPr lang="en-GB" sz="14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9585453"/>
                  </a:ext>
                </a:extLst>
              </a:tr>
            </a:tbl>
          </a:graphicData>
        </a:graphic>
      </p:graphicFrame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2715564"/>
              </p:ext>
            </p:extLst>
          </p:nvPr>
        </p:nvGraphicFramePr>
        <p:xfrm>
          <a:off x="131953" y="1518501"/>
          <a:ext cx="2265990" cy="645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5990">
                  <a:extLst>
                    <a:ext uri="{9D8B030D-6E8A-4147-A177-3AD203B41FA5}">
                      <a16:colId xmlns:a16="http://schemas.microsoft.com/office/drawing/2014/main" val="2405898405"/>
                    </a:ext>
                  </a:extLst>
                </a:gridCol>
              </a:tblGrid>
              <a:tr h="32289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assoonPrimary" panose="020B0500000000000000" pitchFamily="34" charset="0"/>
                        </a:rPr>
                        <a:t>At school…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5310558"/>
                  </a:ext>
                </a:extLst>
              </a:tr>
              <a:tr h="322899">
                <a:tc>
                  <a:txBody>
                    <a:bodyPr/>
                    <a:lstStyle/>
                    <a:p>
                      <a:r>
                        <a:rPr lang="en-GB" sz="12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À </a:t>
                      </a:r>
                      <a:r>
                        <a:rPr lang="en-GB" sz="12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l’école</a:t>
                      </a:r>
                      <a:r>
                        <a:rPr lang="en-GB" sz="12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…</a:t>
                      </a:r>
                      <a:endParaRPr lang="en-GB" sz="12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9585453"/>
                  </a:ext>
                </a:extLst>
              </a:tr>
            </a:tbl>
          </a:graphicData>
        </a:graphic>
      </p:graphicFrame>
      <p:pic>
        <p:nvPicPr>
          <p:cNvPr id="44" name="Picture 2" descr="Fact Box HD Stock Images | Shutterstock"/>
          <p:cNvPicPr>
            <a:picLocks noChangeAspect="1" noChangeArrowheads="1"/>
          </p:cNvPicPr>
          <p:nvPr/>
        </p:nvPicPr>
        <p:blipFill rotWithShape="1"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9" t="11062" r="14732" b="21406"/>
          <a:stretch/>
        </p:blipFill>
        <p:spPr bwMode="auto">
          <a:xfrm>
            <a:off x="10417413" y="4842825"/>
            <a:ext cx="1732276" cy="1527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2644706"/>
              </p:ext>
            </p:extLst>
          </p:nvPr>
        </p:nvGraphicFramePr>
        <p:xfrm>
          <a:off x="142546" y="2272823"/>
          <a:ext cx="2255397" cy="645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5397">
                  <a:extLst>
                    <a:ext uri="{9D8B030D-6E8A-4147-A177-3AD203B41FA5}">
                      <a16:colId xmlns:a16="http://schemas.microsoft.com/office/drawing/2014/main" val="2405898405"/>
                    </a:ext>
                  </a:extLst>
                </a:gridCol>
              </a:tblGrid>
              <a:tr h="32289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assoonPrimary" panose="020B0500000000000000" pitchFamily="34" charset="0"/>
                        </a:rPr>
                        <a:t>When it is cold</a:t>
                      </a:r>
                      <a:r>
                        <a:rPr lang="en-GB" sz="1200" baseline="0" dirty="0">
                          <a:latin typeface="SassoonPrimary" panose="020B0500000000000000" pitchFamily="34" charset="0"/>
                        </a:rPr>
                        <a:t>…</a:t>
                      </a:r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5310558"/>
                  </a:ext>
                </a:extLst>
              </a:tr>
              <a:tr h="322899">
                <a:tc>
                  <a:txBody>
                    <a:bodyPr/>
                    <a:lstStyle/>
                    <a:p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Quand il neige…</a:t>
                      </a:r>
                      <a:endParaRPr lang="en-GB" sz="12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9585453"/>
                  </a:ext>
                </a:extLst>
              </a:tr>
            </a:tbl>
          </a:graphicData>
        </a:graphic>
      </p:graphicFrame>
      <p:graphicFrame>
        <p:nvGraphicFramePr>
          <p:cNvPr id="39" name="Table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8449825"/>
              </p:ext>
            </p:extLst>
          </p:nvPr>
        </p:nvGraphicFramePr>
        <p:xfrm>
          <a:off x="142547" y="2999620"/>
          <a:ext cx="2255396" cy="645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5396">
                  <a:extLst>
                    <a:ext uri="{9D8B030D-6E8A-4147-A177-3AD203B41FA5}">
                      <a16:colId xmlns:a16="http://schemas.microsoft.com/office/drawing/2014/main" val="2405898405"/>
                    </a:ext>
                  </a:extLst>
                </a:gridCol>
              </a:tblGrid>
              <a:tr h="32289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assoonPrimary" panose="020B0500000000000000" pitchFamily="34" charset="0"/>
                        </a:rPr>
                        <a:t>When the weather</a:t>
                      </a:r>
                      <a:r>
                        <a:rPr lang="en-GB" sz="1200" baseline="0" dirty="0">
                          <a:latin typeface="SassoonPrimary" panose="020B0500000000000000" pitchFamily="34" charset="0"/>
                        </a:rPr>
                        <a:t> is good… </a:t>
                      </a:r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5310558"/>
                  </a:ext>
                </a:extLst>
              </a:tr>
              <a:tr h="322899">
                <a:tc>
                  <a:txBody>
                    <a:bodyPr/>
                    <a:lstStyle/>
                    <a:p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Quand il fait beau…</a:t>
                      </a:r>
                      <a:endParaRPr lang="en-GB" sz="12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9585453"/>
                  </a:ext>
                </a:extLst>
              </a:tr>
            </a:tbl>
          </a:graphicData>
        </a:graphic>
      </p:graphicFrame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7421350"/>
              </p:ext>
            </p:extLst>
          </p:nvPr>
        </p:nvGraphicFramePr>
        <p:xfrm>
          <a:off x="142546" y="3730750"/>
          <a:ext cx="2255397" cy="645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5397">
                  <a:extLst>
                    <a:ext uri="{9D8B030D-6E8A-4147-A177-3AD203B41FA5}">
                      <a16:colId xmlns:a16="http://schemas.microsoft.com/office/drawing/2014/main" val="2405898405"/>
                    </a:ext>
                  </a:extLst>
                </a:gridCol>
              </a:tblGrid>
              <a:tr h="32289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assoonPrimary" panose="020B0500000000000000" pitchFamily="34" charset="0"/>
                        </a:rPr>
                        <a:t>When I am on holiday…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5310558"/>
                  </a:ext>
                </a:extLst>
              </a:tr>
              <a:tr h="322899">
                <a:tc>
                  <a:txBody>
                    <a:bodyPr/>
                    <a:lstStyle/>
                    <a:p>
                      <a:r>
                        <a:rPr lang="fr-FR" sz="12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Quand je suis en vacances…</a:t>
                      </a:r>
                      <a:endParaRPr lang="en-GB" sz="12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9585453"/>
                  </a:ext>
                </a:extLst>
              </a:tr>
            </a:tbl>
          </a:graphicData>
        </a:graphic>
      </p:graphicFrame>
      <p:sp>
        <p:nvSpPr>
          <p:cNvPr id="45" name="TextBox 44"/>
          <p:cNvSpPr txBox="1"/>
          <p:nvPr/>
        </p:nvSpPr>
        <p:spPr>
          <a:xfrm>
            <a:off x="10133104" y="5133383"/>
            <a:ext cx="1997743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dirty="0">
                <a:latin typeface="SassoonPrimary" panose="020B0500000000000000" pitchFamily="34" charset="0"/>
              </a:rPr>
              <a:t>You say the</a:t>
            </a:r>
          </a:p>
          <a:p>
            <a:pPr algn="r"/>
            <a:r>
              <a:rPr lang="en-GB" sz="1100" dirty="0">
                <a:latin typeface="SassoonPrimary" panose="020B0500000000000000" pitchFamily="34" charset="0"/>
              </a:rPr>
              <a:t> colour </a:t>
            </a:r>
            <a:r>
              <a:rPr lang="en-GB" sz="1100" b="1" dirty="0">
                <a:latin typeface="SassoonPrimary" panose="020B0500000000000000" pitchFamily="34" charset="0"/>
              </a:rPr>
              <a:t>after</a:t>
            </a:r>
            <a:r>
              <a:rPr lang="en-GB" sz="1100" dirty="0">
                <a:latin typeface="SassoonPrimary" panose="020B0500000000000000" pitchFamily="34" charset="0"/>
              </a:rPr>
              <a:t> </a:t>
            </a:r>
          </a:p>
          <a:p>
            <a:pPr algn="r"/>
            <a:r>
              <a:rPr lang="en-GB" sz="1100" dirty="0">
                <a:latin typeface="SassoonPrimary" panose="020B0500000000000000" pitchFamily="34" charset="0"/>
              </a:rPr>
              <a:t>the clothing </a:t>
            </a:r>
          </a:p>
          <a:p>
            <a:pPr algn="r"/>
            <a:r>
              <a:rPr lang="en-GB" sz="1100" dirty="0">
                <a:latin typeface="SassoonPrimary" panose="020B0500000000000000" pitchFamily="34" charset="0"/>
              </a:rPr>
              <a:t>in French, e.g. Je </a:t>
            </a:r>
            <a:r>
              <a:rPr lang="en-GB" sz="1100" dirty="0" err="1">
                <a:latin typeface="SassoonPrimary" panose="020B0500000000000000" pitchFamily="34" charset="0"/>
              </a:rPr>
              <a:t>porte</a:t>
            </a:r>
            <a:r>
              <a:rPr lang="en-GB" sz="1100" dirty="0">
                <a:latin typeface="SassoonPrimary" panose="020B0500000000000000" pitchFamily="34" charset="0"/>
              </a:rPr>
              <a:t> </a:t>
            </a:r>
          </a:p>
          <a:p>
            <a:pPr algn="r"/>
            <a:r>
              <a:rPr lang="en-GB" sz="1100" dirty="0">
                <a:latin typeface="SassoonPrimary" panose="020B0500000000000000" pitchFamily="34" charset="0"/>
              </a:rPr>
              <a:t>un tee shirt </a:t>
            </a:r>
            <a:r>
              <a:rPr lang="en-GB" sz="1100" u="sng" dirty="0">
                <a:latin typeface="SassoonPrimary" panose="020B0500000000000000" pitchFamily="34" charset="0"/>
              </a:rPr>
              <a:t>orange</a:t>
            </a:r>
            <a:r>
              <a:rPr lang="en-GB" sz="1100" dirty="0">
                <a:latin typeface="SassoonPrimary" panose="020B0500000000000000" pitchFamily="34" charset="0"/>
              </a:rPr>
              <a:t>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5790284" y="3099024"/>
            <a:ext cx="900201" cy="11310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10762135" y="3118973"/>
            <a:ext cx="1064933" cy="94956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4002523" y="3029030"/>
            <a:ext cx="1167599" cy="10395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9141631" y="3038836"/>
            <a:ext cx="816099" cy="11086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4192453" y="4933536"/>
            <a:ext cx="680072" cy="98334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7265155" y="3109537"/>
            <a:ext cx="1202391" cy="10842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4192453" y="1147372"/>
            <a:ext cx="717714" cy="12535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10601139" y="1165038"/>
            <a:ext cx="1178947" cy="124444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8939008" y="1219670"/>
            <a:ext cx="1228305" cy="104507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5637322" y="1147372"/>
            <a:ext cx="1211231" cy="128390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7317708" y="1147036"/>
            <a:ext cx="1187473" cy="12890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8864541" y="4968213"/>
            <a:ext cx="1302772" cy="75607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7221864" y="4880078"/>
            <a:ext cx="1379160" cy="98329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2"/>
          <a:stretch>
            <a:fillRect/>
          </a:stretch>
        </p:blipFill>
        <p:spPr>
          <a:xfrm>
            <a:off x="5678901" y="4871401"/>
            <a:ext cx="1176758" cy="1032244"/>
          </a:xfrm>
          <a:prstGeom prst="rect">
            <a:avLst/>
          </a:prstGeom>
        </p:spPr>
      </p:pic>
      <p:pic>
        <p:nvPicPr>
          <p:cNvPr id="15" name="At school">
            <a:hlinkClick r:id="" action="ppaction://media"/>
            <a:extLst>
              <a:ext uri="{FF2B5EF4-FFF2-40B4-BE49-F238E27FC236}">
                <a16:creationId xmlns:a16="http://schemas.microsoft.com/office/drawing/2014/main" id="{4A5006B9-8B7A-4AB5-A243-930FE61B2DC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35"/>
                </p14:media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1061748" y="1823757"/>
            <a:ext cx="406400" cy="406400"/>
          </a:xfrm>
          <a:prstGeom prst="rect">
            <a:avLst/>
          </a:prstGeom>
        </p:spPr>
      </p:pic>
      <p:pic>
        <p:nvPicPr>
          <p:cNvPr id="17" name="Cap">
            <a:hlinkClick r:id="" action="ppaction://media"/>
            <a:extLst>
              <a:ext uri="{FF2B5EF4-FFF2-40B4-BE49-F238E27FC236}">
                <a16:creationId xmlns:a16="http://schemas.microsoft.com/office/drawing/2014/main" id="{EE9AD57C-E36D-4F75-A3C4-1BD8F6D5551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372" end="707.4999"/>
                </p14:media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8264346" y="4358640"/>
            <a:ext cx="406400" cy="406400"/>
          </a:xfrm>
          <a:prstGeom prst="rect">
            <a:avLst/>
          </a:prstGeom>
        </p:spPr>
      </p:pic>
      <p:pic>
        <p:nvPicPr>
          <p:cNvPr id="18" name="Clothes">
            <a:hlinkClick r:id="" action="ppaction://media"/>
            <a:extLst>
              <a:ext uri="{FF2B5EF4-FFF2-40B4-BE49-F238E27FC236}">
                <a16:creationId xmlns:a16="http://schemas.microsoft.com/office/drawing/2014/main" id="{AB1CA8B8-357E-42C2-8F29-3A2BEAD63A1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896"/>
                </p14:media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3806816" y="493558"/>
            <a:ext cx="406400" cy="406400"/>
          </a:xfrm>
          <a:prstGeom prst="rect">
            <a:avLst/>
          </a:prstGeom>
        </p:spPr>
      </p:pic>
      <p:pic>
        <p:nvPicPr>
          <p:cNvPr id="20" name="Coat">
            <a:hlinkClick r:id="" action="ppaction://media"/>
            <a:extLst>
              <a:ext uri="{FF2B5EF4-FFF2-40B4-BE49-F238E27FC236}">
                <a16:creationId xmlns:a16="http://schemas.microsoft.com/office/drawing/2014/main" id="{70888885-DF44-4D16-A818-6238B21A2F2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329" end="410.7"/>
                </p14:media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8264346" y="2509597"/>
            <a:ext cx="406400" cy="406400"/>
          </a:xfrm>
          <a:prstGeom prst="rect">
            <a:avLst/>
          </a:prstGeom>
        </p:spPr>
      </p:pic>
      <p:pic>
        <p:nvPicPr>
          <p:cNvPr id="21" name="Dress">
            <a:hlinkClick r:id="" action="ppaction://media"/>
            <a:extLst>
              <a:ext uri="{FF2B5EF4-FFF2-40B4-BE49-F238E27FC236}">
                <a16:creationId xmlns:a16="http://schemas.microsoft.com/office/drawing/2014/main" id="{BB7C9C1E-23D0-4C7A-9A53-4CF5EA2D9F2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6">
                  <p14:trim st="535"/>
                </p14:media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6466533" y="4358640"/>
            <a:ext cx="406400" cy="406400"/>
          </a:xfrm>
          <a:prstGeom prst="rect">
            <a:avLst/>
          </a:prstGeom>
        </p:spPr>
      </p:pic>
      <p:pic>
        <p:nvPicPr>
          <p:cNvPr id="22" name="Glasses">
            <a:hlinkClick r:id="" action="ppaction://media"/>
            <a:extLst>
              <a:ext uri="{FF2B5EF4-FFF2-40B4-BE49-F238E27FC236}">
                <a16:creationId xmlns:a16="http://schemas.microsoft.com/office/drawing/2014/main" id="{C64B4B28-0FA3-4B1B-A7C4-82FDA155F36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7">
                  <p14:trim st="768"/>
                </p14:media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9993584" y="5964249"/>
            <a:ext cx="406400" cy="406400"/>
          </a:xfrm>
          <a:prstGeom prst="rect">
            <a:avLst/>
          </a:prstGeom>
        </p:spPr>
      </p:pic>
      <p:pic>
        <p:nvPicPr>
          <p:cNvPr id="23" name="Gloves">
            <a:hlinkClick r:id="" action="ppaction://media"/>
            <a:extLst>
              <a:ext uri="{FF2B5EF4-FFF2-40B4-BE49-F238E27FC236}">
                <a16:creationId xmlns:a16="http://schemas.microsoft.com/office/drawing/2014/main" id="{17D808FE-4958-4E50-B3C9-1297D781382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8">
                  <p14:trim st="497"/>
                </p14:media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6657386" y="5987084"/>
            <a:ext cx="406400" cy="406400"/>
          </a:xfrm>
          <a:prstGeom prst="rect">
            <a:avLst/>
          </a:prstGeom>
        </p:spPr>
      </p:pic>
      <p:pic>
        <p:nvPicPr>
          <p:cNvPr id="24" name="I wear">
            <a:hlinkClick r:id="" action="ppaction://media"/>
            <a:extLst>
              <a:ext uri="{FF2B5EF4-FFF2-40B4-BE49-F238E27FC236}">
                <a16:creationId xmlns:a16="http://schemas.microsoft.com/office/drawing/2014/main" id="{E4D7F96E-AA66-4885-B189-EFC44D84E1C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9">
                  <p14:trim st="1438"/>
                </p14:media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2827518" y="3217526"/>
            <a:ext cx="406400" cy="406400"/>
          </a:xfrm>
          <a:prstGeom prst="rect">
            <a:avLst/>
          </a:prstGeom>
        </p:spPr>
      </p:pic>
      <p:pic>
        <p:nvPicPr>
          <p:cNvPr id="25" name="Jumper">
            <a:hlinkClick r:id="" action="ppaction://media"/>
            <a:extLst>
              <a:ext uri="{FF2B5EF4-FFF2-40B4-BE49-F238E27FC236}">
                <a16:creationId xmlns:a16="http://schemas.microsoft.com/office/drawing/2014/main" id="{47DD3379-1BE8-4DA9-ACD3-E2637E07034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0">
                  <p14:trim st="1146"/>
                </p14:media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6534600" y="2504763"/>
            <a:ext cx="406400" cy="406400"/>
          </a:xfrm>
          <a:prstGeom prst="rect">
            <a:avLst/>
          </a:prstGeom>
        </p:spPr>
      </p:pic>
      <p:pic>
        <p:nvPicPr>
          <p:cNvPr id="26" name="Pants">
            <a:hlinkClick r:id="" action="ppaction://media"/>
            <a:extLst>
              <a:ext uri="{FF2B5EF4-FFF2-40B4-BE49-F238E27FC236}">
                <a16:creationId xmlns:a16="http://schemas.microsoft.com/office/drawing/2014/main" id="{AC427E6C-4C7B-4AA8-A809-88BF0EFDA28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1">
                  <p14:trim st="573"/>
                </p14:media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5056627" y="2507055"/>
            <a:ext cx="406400" cy="406400"/>
          </a:xfrm>
          <a:prstGeom prst="rect">
            <a:avLst/>
          </a:prstGeom>
        </p:spPr>
      </p:pic>
      <p:pic>
        <p:nvPicPr>
          <p:cNvPr id="28" name="Scarf">
            <a:hlinkClick r:id="" action="ppaction://media"/>
            <a:extLst>
              <a:ext uri="{FF2B5EF4-FFF2-40B4-BE49-F238E27FC236}">
                <a16:creationId xmlns:a16="http://schemas.microsoft.com/office/drawing/2014/main" id="{8A280028-C2F2-4C1D-BA8D-8C0A7CC3DE4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2">
                  <p14:trim st="1171"/>
                </p14:media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4850582" y="5983615"/>
            <a:ext cx="406400" cy="406400"/>
          </a:xfrm>
          <a:prstGeom prst="rect">
            <a:avLst/>
          </a:prstGeom>
        </p:spPr>
      </p:pic>
      <p:pic>
        <p:nvPicPr>
          <p:cNvPr id="29" name="Shirt">
            <a:hlinkClick r:id="" action="ppaction://media"/>
            <a:extLst>
              <a:ext uri="{FF2B5EF4-FFF2-40B4-BE49-F238E27FC236}">
                <a16:creationId xmlns:a16="http://schemas.microsoft.com/office/drawing/2014/main" id="{0B939739-7078-45CC-82C0-F1B2AD0FE44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3">
                  <p14:trim st="858"/>
                </p14:media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4802588" y="4358640"/>
            <a:ext cx="406400" cy="406400"/>
          </a:xfrm>
          <a:prstGeom prst="rect">
            <a:avLst/>
          </a:prstGeom>
        </p:spPr>
      </p:pic>
      <p:pic>
        <p:nvPicPr>
          <p:cNvPr id="31" name="Shoes">
            <a:hlinkClick r:id="" action="ppaction://media"/>
            <a:extLst>
              <a:ext uri="{FF2B5EF4-FFF2-40B4-BE49-F238E27FC236}">
                <a16:creationId xmlns:a16="http://schemas.microsoft.com/office/drawing/2014/main" id="{6E5AB23A-ABFB-4ADD-98BE-1115E361E1A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4">
                  <p14:trim st="1044"/>
                </p14:media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8303957" y="5970960"/>
            <a:ext cx="406400" cy="406400"/>
          </a:xfrm>
          <a:prstGeom prst="rect">
            <a:avLst/>
          </a:prstGeom>
        </p:spPr>
      </p:pic>
      <p:pic>
        <p:nvPicPr>
          <p:cNvPr id="35" name="Shorts">
            <a:hlinkClick r:id="" action="ppaction://media"/>
            <a:extLst>
              <a:ext uri="{FF2B5EF4-FFF2-40B4-BE49-F238E27FC236}">
                <a16:creationId xmlns:a16="http://schemas.microsoft.com/office/drawing/2014/main" id="{E7A26B13-AC5A-4121-AC94-8D331A414FF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5">
                  <p14:trim st="498"/>
                </p14:media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9947495" y="2506590"/>
            <a:ext cx="406400" cy="406400"/>
          </a:xfrm>
          <a:prstGeom prst="rect">
            <a:avLst/>
          </a:prstGeom>
        </p:spPr>
      </p:pic>
      <p:pic>
        <p:nvPicPr>
          <p:cNvPr id="36" name="Skirt">
            <a:hlinkClick r:id="" action="ppaction://media"/>
            <a:extLst>
              <a:ext uri="{FF2B5EF4-FFF2-40B4-BE49-F238E27FC236}">
                <a16:creationId xmlns:a16="http://schemas.microsoft.com/office/drawing/2014/main" id="{69F71AA4-0882-4DD4-B175-AF93093A8DD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6">
                  <p14:trim st="1063"/>
                </p14:media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11462626" y="4358640"/>
            <a:ext cx="406400" cy="406400"/>
          </a:xfrm>
          <a:prstGeom prst="rect">
            <a:avLst/>
          </a:prstGeom>
        </p:spPr>
      </p:pic>
      <p:pic>
        <p:nvPicPr>
          <p:cNvPr id="38" name="Tie">
            <a:hlinkClick r:id="" action="ppaction://media"/>
            <a:extLst>
              <a:ext uri="{FF2B5EF4-FFF2-40B4-BE49-F238E27FC236}">
                <a16:creationId xmlns:a16="http://schemas.microsoft.com/office/drawing/2014/main" id="{0FD13104-66BE-4CA9-8B91-A87DD884B4F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7">
                  <p14:trim st="763"/>
                </p14:media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9799627" y="4358640"/>
            <a:ext cx="406400" cy="406400"/>
          </a:xfrm>
          <a:prstGeom prst="rect">
            <a:avLst/>
          </a:prstGeom>
        </p:spPr>
      </p:pic>
      <p:pic>
        <p:nvPicPr>
          <p:cNvPr id="40" name="Tshirt">
            <a:hlinkClick r:id="" action="ppaction://media"/>
            <a:extLst>
              <a:ext uri="{FF2B5EF4-FFF2-40B4-BE49-F238E27FC236}">
                <a16:creationId xmlns:a16="http://schemas.microsoft.com/office/drawing/2014/main" id="{7B7477AF-FE70-4490-8C11-E408062F9426}"/>
              </a:ext>
            </a:extLst>
          </p:cNvPr>
          <p:cNvPicPr>
            <a:picLocks noChangeAspect="1"/>
          </p:cNvPicPr>
          <p:nvPr>
            <a:audioFile r:link="rId19"/>
            <p:extLst>
              <p:ext uri="{DAA4B4D4-6D71-4841-9C94-3DE7FCFB9230}">
                <p14:media xmlns:p14="http://schemas.microsoft.com/office/powerpoint/2010/main" r:embed="rId18"/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11436409" y="2506590"/>
            <a:ext cx="406400" cy="406400"/>
          </a:xfrm>
          <a:prstGeom prst="rect">
            <a:avLst/>
          </a:prstGeom>
        </p:spPr>
      </p:pic>
      <p:pic>
        <p:nvPicPr>
          <p:cNvPr id="42" name="When it is  cold">
            <a:hlinkClick r:id="" action="ppaction://media"/>
            <a:extLst>
              <a:ext uri="{FF2B5EF4-FFF2-40B4-BE49-F238E27FC236}">
                <a16:creationId xmlns:a16="http://schemas.microsoft.com/office/drawing/2014/main" id="{18EB2B1B-3DA4-48CB-AAD7-241D78A2D03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0">
                  <p14:trim st="221"/>
                </p14:media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1449123" y="2520851"/>
            <a:ext cx="406400" cy="406400"/>
          </a:xfrm>
          <a:prstGeom prst="rect">
            <a:avLst/>
          </a:prstGeom>
        </p:spPr>
      </p:pic>
      <p:pic>
        <p:nvPicPr>
          <p:cNvPr id="43" name="When it is hot">
            <a:hlinkClick r:id="" action="ppaction://media"/>
            <a:extLst>
              <a:ext uri="{FF2B5EF4-FFF2-40B4-BE49-F238E27FC236}">
                <a16:creationId xmlns:a16="http://schemas.microsoft.com/office/drawing/2014/main" id="{2E1DF112-C938-4E23-83AE-EBF3550F169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1">
                  <p14:trim st="1068"/>
                </p14:media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1782772" y="3281917"/>
            <a:ext cx="406400" cy="406400"/>
          </a:xfrm>
          <a:prstGeom prst="rect">
            <a:avLst/>
          </a:prstGeom>
        </p:spPr>
      </p:pic>
      <p:pic>
        <p:nvPicPr>
          <p:cNvPr id="48" name="When on holiday">
            <a:hlinkClick r:id="" action="ppaction://media"/>
            <a:extLst>
              <a:ext uri="{FF2B5EF4-FFF2-40B4-BE49-F238E27FC236}">
                <a16:creationId xmlns:a16="http://schemas.microsoft.com/office/drawing/2014/main" id="{5B0F936E-9746-4C2A-AF62-F7AF41308BF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2">
                  <p14:trim st="1221"/>
                </p14:media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2294740" y="400633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854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5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61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727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443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694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879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60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743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594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679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1824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195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2067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1568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1839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2093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2113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1497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1602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2" dur="1727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8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8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9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 vol="80000">
                <p:cTn id="9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9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audio>
              <p:cMediaNode vol="80000">
                <p:cTn id="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audio>
              <p:cMediaNode vol="80000">
                <p:cTn id="9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audio>
              <p:cMediaNode vol="8000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80000">
                <p:cTn id="9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audio>
              <p:cMediaNode vol="80000">
                <p:cTn id="9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  <p:audio>
              <p:cMediaNode vol="80000">
                <p:cTn id="10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"/>
                </p:tgtEl>
              </p:cMediaNode>
            </p:audio>
            <p:audio>
              <p:cMediaNode vol="80000">
                <p:cTn id="10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256</Words>
  <Application>Microsoft Office PowerPoint</Application>
  <PresentationFormat>Widescreen</PresentationFormat>
  <Paragraphs>50</Paragraphs>
  <Slides>1</Slides>
  <Notes>0</Notes>
  <HiddenSlides>0</HiddenSlides>
  <MMClips>20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SassoonPrimary</vt:lpstr>
      <vt:lpstr>SassoonPrimaryType</vt:lpstr>
      <vt:lpstr>Times New Roman</vt:lpstr>
      <vt:lpstr>Office Theme</vt:lpstr>
      <vt:lpstr>PowerPoint Presentation</vt:lpstr>
    </vt:vector>
  </TitlesOfParts>
  <Company>St Thomas CE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RMarkwick</dc:creator>
  <cp:lastModifiedBy>RMarkwick</cp:lastModifiedBy>
  <cp:revision>99</cp:revision>
  <cp:lastPrinted>2021-08-14T21:14:37Z</cp:lastPrinted>
  <dcterms:created xsi:type="dcterms:W3CDTF">2021-03-16T12:13:10Z</dcterms:created>
  <dcterms:modified xsi:type="dcterms:W3CDTF">2021-09-01T10:28:57Z</dcterms:modified>
  <cp:contentStatus/>
</cp:coreProperties>
</file>