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65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8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12.m4a"/><Relationship Id="rId18" Type="http://schemas.microsoft.com/office/2007/relationships/media" Target="../media/media17.m4a"/><Relationship Id="rId26" Type="http://schemas.microsoft.com/office/2007/relationships/media" Target="../media/media25.m4a"/><Relationship Id="rId39" Type="http://schemas.openxmlformats.org/officeDocument/2006/relationships/image" Target="../media/image7.png"/><Relationship Id="rId21" Type="http://schemas.microsoft.com/office/2007/relationships/media" Target="../media/media20.m4a"/><Relationship Id="rId34" Type="http://schemas.openxmlformats.org/officeDocument/2006/relationships/image" Target="../media/image2.png"/><Relationship Id="rId42" Type="http://schemas.openxmlformats.org/officeDocument/2006/relationships/image" Target="../media/image10.png"/><Relationship Id="rId47" Type="http://schemas.openxmlformats.org/officeDocument/2006/relationships/image" Target="../media/image15.png"/><Relationship Id="rId50" Type="http://schemas.openxmlformats.org/officeDocument/2006/relationships/image" Target="../media/image18.png"/><Relationship Id="rId7" Type="http://schemas.microsoft.com/office/2007/relationships/media" Target="../media/media6.m4a"/><Relationship Id="rId2" Type="http://schemas.microsoft.com/office/2007/relationships/media" Target="../media/media1.m4a"/><Relationship Id="rId16" Type="http://schemas.microsoft.com/office/2007/relationships/media" Target="../media/media15.m4a"/><Relationship Id="rId29" Type="http://schemas.openxmlformats.org/officeDocument/2006/relationships/audio" Target="../media/media27.m4a"/><Relationship Id="rId11" Type="http://schemas.microsoft.com/office/2007/relationships/media" Target="../media/media10.m4a"/><Relationship Id="rId24" Type="http://schemas.microsoft.com/office/2007/relationships/media" Target="../media/media23.m4a"/><Relationship Id="rId32" Type="http://schemas.openxmlformats.org/officeDocument/2006/relationships/slideLayout" Target="../slideLayouts/slideLayout2.xml"/><Relationship Id="rId37" Type="http://schemas.openxmlformats.org/officeDocument/2006/relationships/image" Target="../media/image5.png"/><Relationship Id="rId40" Type="http://schemas.openxmlformats.org/officeDocument/2006/relationships/image" Target="../media/image8.png"/><Relationship Id="rId45" Type="http://schemas.openxmlformats.org/officeDocument/2006/relationships/image" Target="../media/image13.png"/><Relationship Id="rId5" Type="http://schemas.microsoft.com/office/2007/relationships/media" Target="../media/media4.m4a"/><Relationship Id="rId15" Type="http://schemas.microsoft.com/office/2007/relationships/media" Target="../media/media14.m4a"/><Relationship Id="rId23" Type="http://schemas.microsoft.com/office/2007/relationships/media" Target="../media/media22.m4a"/><Relationship Id="rId28" Type="http://schemas.microsoft.com/office/2007/relationships/media" Target="../media/media27.m4a"/><Relationship Id="rId36" Type="http://schemas.openxmlformats.org/officeDocument/2006/relationships/image" Target="../media/image4.png"/><Relationship Id="rId49" Type="http://schemas.openxmlformats.org/officeDocument/2006/relationships/image" Target="../media/image17.png"/><Relationship Id="rId10" Type="http://schemas.microsoft.com/office/2007/relationships/media" Target="../media/media9.m4a"/><Relationship Id="rId19" Type="http://schemas.microsoft.com/office/2007/relationships/media" Target="../media/media18.m4a"/><Relationship Id="rId31" Type="http://schemas.microsoft.com/office/2007/relationships/media" Target="../media/media29.m4a"/><Relationship Id="rId44" Type="http://schemas.openxmlformats.org/officeDocument/2006/relationships/image" Target="../media/image12.png"/><Relationship Id="rId52" Type="http://schemas.openxmlformats.org/officeDocument/2006/relationships/image" Target="../media/image20.png"/><Relationship Id="rId4" Type="http://schemas.microsoft.com/office/2007/relationships/media" Target="../media/media3.m4a"/><Relationship Id="rId9" Type="http://schemas.microsoft.com/office/2007/relationships/media" Target="../media/media8.m4a"/><Relationship Id="rId14" Type="http://schemas.microsoft.com/office/2007/relationships/media" Target="../media/media13.m4a"/><Relationship Id="rId22" Type="http://schemas.microsoft.com/office/2007/relationships/media" Target="../media/media21.m4a"/><Relationship Id="rId27" Type="http://schemas.microsoft.com/office/2007/relationships/media" Target="../media/media26.m4a"/><Relationship Id="rId30" Type="http://schemas.microsoft.com/office/2007/relationships/media" Target="../media/media28.m4a"/><Relationship Id="rId35" Type="http://schemas.openxmlformats.org/officeDocument/2006/relationships/image" Target="../media/image3.png"/><Relationship Id="rId43" Type="http://schemas.openxmlformats.org/officeDocument/2006/relationships/image" Target="../media/image11.png"/><Relationship Id="rId48" Type="http://schemas.openxmlformats.org/officeDocument/2006/relationships/image" Target="../media/image16.png"/><Relationship Id="rId8" Type="http://schemas.microsoft.com/office/2007/relationships/media" Target="../media/media7.m4a"/><Relationship Id="rId51" Type="http://schemas.openxmlformats.org/officeDocument/2006/relationships/image" Target="../media/image19.png"/><Relationship Id="rId3" Type="http://schemas.microsoft.com/office/2007/relationships/media" Target="../media/media2.m4a"/><Relationship Id="rId12" Type="http://schemas.microsoft.com/office/2007/relationships/media" Target="../media/media11.m4a"/><Relationship Id="rId17" Type="http://schemas.microsoft.com/office/2007/relationships/media" Target="../media/media16.m4a"/><Relationship Id="rId25" Type="http://schemas.microsoft.com/office/2007/relationships/media" Target="../media/media24.m4a"/><Relationship Id="rId33" Type="http://schemas.openxmlformats.org/officeDocument/2006/relationships/image" Target="../media/image1.jpeg"/><Relationship Id="rId38" Type="http://schemas.openxmlformats.org/officeDocument/2006/relationships/image" Target="../media/image6.png"/><Relationship Id="rId46" Type="http://schemas.openxmlformats.org/officeDocument/2006/relationships/image" Target="../media/image14.png"/><Relationship Id="rId20" Type="http://schemas.microsoft.com/office/2007/relationships/media" Target="../media/media19.m4a"/><Relationship Id="rId41" Type="http://schemas.openxmlformats.org/officeDocument/2006/relationships/image" Target="../media/image9.png"/><Relationship Id="rId1" Type="http://schemas.openxmlformats.org/officeDocument/2006/relationships/audio" Target="NULL" TargetMode="External"/><Relationship Id="rId6" Type="http://schemas.microsoft.com/office/2007/relationships/media" Target="../media/media5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114" y="88630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583998" y="42740"/>
            <a:ext cx="502400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Type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Five – Spring 2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altLang="en-US" sz="2400" b="1" dirty="0">
                <a:latin typeface="SassoonPrimary" panose="020B0500000000000000" pitchFamily="34" charset="0"/>
                <a:cs typeface="Times New Roman" panose="02020603050405020304" pitchFamily="18" charset="0"/>
              </a:rPr>
              <a:t>les habitats (habitats)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</p:txBody>
      </p:sp>
      <p:sp>
        <p:nvSpPr>
          <p:cNvPr id="2" name="AutoShape 2" descr="Introducing Language Angels - Association for Language Lear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0" y="6049965"/>
            <a:ext cx="1415750" cy="795472"/>
          </a:xfrm>
          <a:prstGeom prst="rect">
            <a:avLst/>
          </a:prstGeom>
        </p:spPr>
      </p:pic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501405"/>
              </p:ext>
            </p:extLst>
          </p:nvPr>
        </p:nvGraphicFramePr>
        <p:xfrm>
          <a:off x="155575" y="3306301"/>
          <a:ext cx="6830775" cy="16764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979919">
                  <a:extLst>
                    <a:ext uri="{9D8B030D-6E8A-4147-A177-3AD203B41FA5}">
                      <a16:colId xmlns:a16="http://schemas.microsoft.com/office/drawing/2014/main" val="1198592760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2825488989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1835823590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405681628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2412016951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914817246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2929087356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3969209010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1567197099"/>
                    </a:ext>
                  </a:extLst>
                </a:gridCol>
              </a:tblGrid>
              <a:tr h="634082">
                <a:tc>
                  <a:txBody>
                    <a:bodyPr/>
                    <a:lstStyle/>
                    <a:p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I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you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he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she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we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you all 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they (males or mixed</a:t>
                      </a:r>
                      <a:r>
                        <a:rPr lang="en-GB" sz="1000" baseline="0" dirty="0">
                          <a:latin typeface="SassoonPrimary" panose="020B0500000000000000" pitchFamily="34" charset="0"/>
                        </a:rPr>
                        <a:t> gender)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they (feminine only)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5401430"/>
                  </a:ext>
                </a:extLst>
              </a:tr>
              <a:tr h="510022">
                <a:tc>
                  <a:txBody>
                    <a:bodyPr/>
                    <a:lstStyle/>
                    <a:p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pousser</a:t>
                      </a:r>
                      <a:endParaRPr lang="en-GB" sz="1000" dirty="0"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000" dirty="0">
                          <a:latin typeface="SassoonPrimary" panose="020B0500000000000000" pitchFamily="34" charset="0"/>
                        </a:rPr>
                        <a:t>(to grow- plants)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je</a:t>
                      </a:r>
                      <a:r>
                        <a:rPr lang="en-GB" sz="1000" baseline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baseline="0" dirty="0" err="1">
                          <a:latin typeface="SassoonPrimary" panose="020B0500000000000000" pitchFamily="34" charset="0"/>
                        </a:rPr>
                        <a:t>pousse</a:t>
                      </a:r>
                      <a:endParaRPr lang="en-GB" sz="1000" b="0" baseline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tu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pousses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il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elle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nous</a:t>
                      </a:r>
                      <a:r>
                        <a:rPr lang="en-GB" sz="1000" baseline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baseline="0" dirty="0" err="1">
                          <a:latin typeface="SassoonPrimary" panose="020B0500000000000000" pitchFamily="34" charset="0"/>
                        </a:rPr>
                        <a:t>poussons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vous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poussent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ils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poussent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elles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poussent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5320559"/>
                  </a:ext>
                </a:extLst>
              </a:tr>
              <a:tr h="372178">
                <a:tc>
                  <a:txBody>
                    <a:bodyPr/>
                    <a:lstStyle/>
                    <a:p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habiter</a:t>
                      </a:r>
                      <a:endParaRPr lang="en-GB" sz="1000" dirty="0"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000" dirty="0">
                          <a:latin typeface="SassoonPrimary" panose="020B0500000000000000" pitchFamily="34" charset="0"/>
                        </a:rPr>
                        <a:t>(to live)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j’habite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tu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habites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il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elle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nous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habitons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vous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habitez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ils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habitant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elles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habitent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314185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1574834" y="2480614"/>
            <a:ext cx="2710681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dirty="0" err="1">
                <a:latin typeface="SassoonPrimary" panose="020B0500000000000000" pitchFamily="34" charset="0"/>
              </a:rPr>
              <a:t>Qu’est-ce</a:t>
            </a:r>
            <a:r>
              <a:rPr lang="en-GB" sz="1400" dirty="0">
                <a:latin typeface="SassoonPrimary" panose="020B0500000000000000" pitchFamily="34" charset="0"/>
              </a:rPr>
              <a:t> que </a:t>
            </a:r>
            <a:r>
              <a:rPr lang="en-GB" sz="1400" dirty="0" err="1">
                <a:latin typeface="SassoonPrimary" panose="020B0500000000000000" pitchFamily="34" charset="0"/>
              </a:rPr>
              <a:t>c’est</a:t>
            </a:r>
            <a:r>
              <a:rPr lang="en-GB" sz="1400" dirty="0">
                <a:latin typeface="SassoonPrimary" panose="020B0500000000000000" pitchFamily="34" charset="0"/>
              </a:rPr>
              <a:t> un habitat?</a:t>
            </a:r>
          </a:p>
          <a:p>
            <a:r>
              <a:rPr lang="en-GB" sz="1400" dirty="0">
                <a:latin typeface="SassoonPrimary" panose="020B0500000000000000" pitchFamily="34" charset="0"/>
              </a:rPr>
              <a:t>(What is a habitat?)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0977144"/>
              </p:ext>
            </p:extLst>
          </p:nvPr>
        </p:nvGraphicFramePr>
        <p:xfrm>
          <a:off x="2458845" y="5340654"/>
          <a:ext cx="9577433" cy="1286723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3600114">
                  <a:extLst>
                    <a:ext uri="{9D8B030D-6E8A-4147-A177-3AD203B41FA5}">
                      <a16:colId xmlns:a16="http://schemas.microsoft.com/office/drawing/2014/main" val="1198592760"/>
                    </a:ext>
                  </a:extLst>
                </a:gridCol>
                <a:gridCol w="1133680">
                  <a:extLst>
                    <a:ext uri="{9D8B030D-6E8A-4147-A177-3AD203B41FA5}">
                      <a16:colId xmlns:a16="http://schemas.microsoft.com/office/drawing/2014/main" val="1835823590"/>
                    </a:ext>
                  </a:extLst>
                </a:gridCol>
                <a:gridCol w="1133680">
                  <a:extLst>
                    <a:ext uri="{9D8B030D-6E8A-4147-A177-3AD203B41FA5}">
                      <a16:colId xmlns:a16="http://schemas.microsoft.com/office/drawing/2014/main" val="405681628"/>
                    </a:ext>
                  </a:extLst>
                </a:gridCol>
                <a:gridCol w="1133680">
                  <a:extLst>
                    <a:ext uri="{9D8B030D-6E8A-4147-A177-3AD203B41FA5}">
                      <a16:colId xmlns:a16="http://schemas.microsoft.com/office/drawing/2014/main" val="2412016951"/>
                    </a:ext>
                  </a:extLst>
                </a:gridCol>
                <a:gridCol w="1133680">
                  <a:extLst>
                    <a:ext uri="{9D8B030D-6E8A-4147-A177-3AD203B41FA5}">
                      <a16:colId xmlns:a16="http://schemas.microsoft.com/office/drawing/2014/main" val="914817246"/>
                    </a:ext>
                  </a:extLst>
                </a:gridCol>
                <a:gridCol w="1442599">
                  <a:extLst>
                    <a:ext uri="{9D8B030D-6E8A-4147-A177-3AD203B41FA5}">
                      <a16:colId xmlns:a16="http://schemas.microsoft.com/office/drawing/2014/main" val="2929087356"/>
                    </a:ext>
                  </a:extLst>
                </a:gridCol>
              </a:tblGrid>
              <a:tr h="451922">
                <a:tc rowSpan="2">
                  <a:txBody>
                    <a:bodyPr/>
                    <a:lstStyle/>
                    <a:p>
                      <a:r>
                        <a:rPr lang="fr-FR" sz="1400" b="1" dirty="0">
                          <a:latin typeface="SassoonPrimary" panose="020B0500000000000000" pitchFamily="34" charset="0"/>
                        </a:rPr>
                        <a:t>Les animaux et les plantes ont</a:t>
                      </a:r>
                      <a:r>
                        <a:rPr lang="fr-FR" sz="1400" b="1" baseline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fr-FR" sz="1400" b="1" dirty="0">
                          <a:latin typeface="SassoonPrimary" panose="020B0500000000000000" pitchFamily="34" charset="0"/>
                        </a:rPr>
                        <a:t>besoin…</a:t>
                      </a:r>
                    </a:p>
                    <a:p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(The </a:t>
                      </a:r>
                      <a:r>
                        <a:rPr lang="fr-FR" sz="1200" b="0" dirty="0" err="1">
                          <a:latin typeface="SassoonPrimary" panose="020B0500000000000000" pitchFamily="34" charset="0"/>
                        </a:rPr>
                        <a:t>animals</a:t>
                      </a:r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 and the plants </a:t>
                      </a:r>
                      <a:r>
                        <a:rPr lang="fr-FR" sz="1200" b="0" dirty="0" err="1">
                          <a:latin typeface="SassoonPrimary" panose="020B0500000000000000" pitchFamily="34" charset="0"/>
                        </a:rPr>
                        <a:t>need</a:t>
                      </a:r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…)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d'un </a:t>
                      </a:r>
                      <a:r>
                        <a:rPr lang="en-GB" sz="12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abri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d'air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d'eau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 </a:t>
                      </a:r>
                      <a:r>
                        <a:rPr lang="en-GB" sz="12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soleil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 </a:t>
                      </a:r>
                      <a:r>
                        <a:rPr lang="en-GB" sz="12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nourriture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5401430"/>
                  </a:ext>
                </a:extLst>
              </a:tr>
              <a:tr h="834801">
                <a:tc vMerge="1">
                  <a:txBody>
                    <a:bodyPr/>
                    <a:lstStyle/>
                    <a:p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5320559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165403" y="5882392"/>
            <a:ext cx="928173" cy="6948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10646400" y="5967514"/>
            <a:ext cx="1056245" cy="48518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9689525" y="5806021"/>
            <a:ext cx="752366" cy="77117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7230915" y="5882392"/>
            <a:ext cx="1015958" cy="53957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8366321" y="5944879"/>
            <a:ext cx="1051841" cy="480583"/>
          </a:xfrm>
          <a:prstGeom prst="rect">
            <a:avLst/>
          </a:prstGeom>
        </p:spPr>
      </p:pic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597279"/>
              </p:ext>
            </p:extLst>
          </p:nvPr>
        </p:nvGraphicFramePr>
        <p:xfrm>
          <a:off x="8071588" y="2316836"/>
          <a:ext cx="3951010" cy="2915407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336413">
                  <a:extLst>
                    <a:ext uri="{9D8B030D-6E8A-4147-A177-3AD203B41FA5}">
                      <a16:colId xmlns:a16="http://schemas.microsoft.com/office/drawing/2014/main" val="1105333446"/>
                    </a:ext>
                  </a:extLst>
                </a:gridCol>
                <a:gridCol w="1070400">
                  <a:extLst>
                    <a:ext uri="{9D8B030D-6E8A-4147-A177-3AD203B41FA5}">
                      <a16:colId xmlns:a16="http://schemas.microsoft.com/office/drawing/2014/main" val="2105382238"/>
                    </a:ext>
                  </a:extLst>
                </a:gridCol>
                <a:gridCol w="1544197">
                  <a:extLst>
                    <a:ext uri="{9D8B030D-6E8A-4147-A177-3AD203B41FA5}">
                      <a16:colId xmlns:a16="http://schemas.microsoft.com/office/drawing/2014/main" val="4281886761"/>
                    </a:ext>
                  </a:extLst>
                </a:gridCol>
              </a:tblGrid>
              <a:tr h="463739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La </a:t>
                      </a:r>
                      <a:r>
                        <a:rPr lang="en-GB" sz="1100" b="1" dirty="0" err="1">
                          <a:latin typeface="SassoonPrimary" panose="020B0500000000000000" pitchFamily="34" charset="0"/>
                        </a:rPr>
                        <a:t>forêt</a:t>
                      </a:r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b="1" dirty="0" err="1">
                          <a:latin typeface="SassoonPrimary" panose="020B0500000000000000" pitchFamily="34" charset="0"/>
                        </a:rPr>
                        <a:t>tropicale</a:t>
                      </a:r>
                      <a:endParaRPr lang="en-GB" sz="1100" b="1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tropical rain forest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...</a:t>
                      </a:r>
                      <a:r>
                        <a:rPr lang="en-GB" sz="1100" b="1" dirty="0" err="1">
                          <a:latin typeface="SassoonPrimary" panose="020B0500000000000000" pitchFamily="34" charset="0"/>
                        </a:rPr>
                        <a:t>est</a:t>
                      </a:r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 un habitat </a:t>
                      </a:r>
                      <a:r>
                        <a:rPr lang="en-GB" sz="1100" b="1" dirty="0" err="1">
                          <a:latin typeface="SassoonPrimary" panose="020B0500000000000000" pitchFamily="34" charset="0"/>
                        </a:rPr>
                        <a:t>dans</a:t>
                      </a:r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...</a:t>
                      </a:r>
                    </a:p>
                    <a:p>
                      <a:pPr algn="ctr"/>
                      <a:r>
                        <a:rPr lang="en-GB" sz="1000" b="0" dirty="0">
                          <a:latin typeface="SassoonPrimary" panose="020B0500000000000000" pitchFamily="34" charset="0"/>
                        </a:rPr>
                        <a:t>(…is a habitat</a:t>
                      </a:r>
                      <a:r>
                        <a:rPr lang="en-GB" sz="1000" b="0" baseline="0" dirty="0">
                          <a:latin typeface="SassoonPrimary" panose="020B0500000000000000" pitchFamily="34" charset="0"/>
                        </a:rPr>
                        <a:t> in…)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l’Amazonie</a:t>
                      </a:r>
                      <a:endParaRPr lang="en-GB" sz="1100" b="1" u="none" strike="noStrike" kern="1200" baseline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Amazonia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48449634"/>
                  </a:ext>
                </a:extLst>
              </a:tr>
              <a:tr h="877027"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>
                          <a:latin typeface="SassoonPrimary" panose="020B0500000000000000" pitchFamily="34" charset="0"/>
                        </a:rPr>
                        <a:t>La prairie</a:t>
                      </a: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meadow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100" b="1" u="none" strike="noStrike" kern="1200" baseline="0" dirty="0">
                          <a:latin typeface="SassoonPrimary" panose="020B0500000000000000" pitchFamily="34" charset="0"/>
                        </a:rPr>
                        <a:t>Le parc national des South Downs</a:t>
                      </a: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South Downs national park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6064420"/>
                  </a:ext>
                </a:extLst>
              </a:tr>
              <a:tr h="491500"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L’ocean</a:t>
                      </a:r>
                      <a:endParaRPr lang="en-GB" sz="1100" b="1" u="none" strike="noStrike" kern="1200" baseline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ocean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L’Océan</a:t>
                      </a:r>
                      <a:r>
                        <a:rPr lang="en-GB" sz="1100" b="1" u="none" strike="noStrike" kern="1200" baseline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Pacifique</a:t>
                      </a:r>
                      <a:endParaRPr lang="en-GB" sz="1100" b="1" u="none" strike="noStrike" kern="1200" baseline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Pacific Ocean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8141757"/>
                  </a:ext>
                </a:extLst>
              </a:tr>
              <a:tr h="491500"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>
                          <a:latin typeface="SassoonPrimary" panose="020B0500000000000000" pitchFamily="34" charset="0"/>
                        </a:rPr>
                        <a:t>Le desert</a:t>
                      </a: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desert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>
                          <a:latin typeface="SassoonPrimary" panose="020B0500000000000000" pitchFamily="34" charset="0"/>
                        </a:rPr>
                        <a:t>Le Sahara</a:t>
                      </a: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Sahara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15707"/>
                  </a:ext>
                </a:extLst>
              </a:tr>
              <a:tr h="491500"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L’Arctique</a:t>
                      </a:r>
                      <a:endParaRPr lang="en-GB" sz="1100" b="1" u="none" strike="noStrike" kern="1200" baseline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Arctic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>
                          <a:latin typeface="SassoonPrimary" panose="020B0500000000000000" pitchFamily="34" charset="0"/>
                        </a:rPr>
                        <a:t>Le </a:t>
                      </a:r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Groenland</a:t>
                      </a:r>
                      <a:endParaRPr lang="en-GB" sz="1100" b="1" u="none" strike="noStrike" kern="1200" baseline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Greenland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98808293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476882"/>
              </p:ext>
            </p:extLst>
          </p:nvPr>
        </p:nvGraphicFramePr>
        <p:xfrm>
          <a:off x="1218768" y="755836"/>
          <a:ext cx="10803828" cy="1483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383">
                  <a:extLst>
                    <a:ext uri="{9D8B030D-6E8A-4147-A177-3AD203B41FA5}">
                      <a16:colId xmlns:a16="http://schemas.microsoft.com/office/drawing/2014/main" val="3681871257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2285017603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3159004613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928066808"/>
                    </a:ext>
                  </a:extLst>
                </a:gridCol>
                <a:gridCol w="1200365">
                  <a:extLst>
                    <a:ext uri="{9D8B030D-6E8A-4147-A177-3AD203B41FA5}">
                      <a16:colId xmlns:a16="http://schemas.microsoft.com/office/drawing/2014/main" val="1410609735"/>
                    </a:ext>
                  </a:extLst>
                </a:gridCol>
                <a:gridCol w="960399">
                  <a:extLst>
                    <a:ext uri="{9D8B030D-6E8A-4147-A177-3AD203B41FA5}">
                      <a16:colId xmlns:a16="http://schemas.microsoft.com/office/drawing/2014/main" val="1671014611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3679469806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1895712137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3241390454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2283201681"/>
                    </a:ext>
                  </a:extLst>
                </a:gridCol>
              </a:tblGrid>
              <a:tr h="450714"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chameau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lapin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l’ours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blanc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singe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araignée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requin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cactus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algues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grands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arbres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plantes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résistantes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buissons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0408002"/>
                  </a:ext>
                </a:extLst>
              </a:tr>
              <a:tr h="1032488"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91641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1392407" y="1337567"/>
            <a:ext cx="832665" cy="88077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2"/>
          <a:srcRect l="11432" t="13625" r="13801" b="4481"/>
          <a:stretch/>
        </p:blipFill>
        <p:spPr>
          <a:xfrm>
            <a:off x="5674825" y="1848368"/>
            <a:ext cx="984356" cy="33870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3508529" y="1411152"/>
            <a:ext cx="878354" cy="76814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2500113" y="1352186"/>
            <a:ext cx="682954" cy="88823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4514959" y="1335777"/>
            <a:ext cx="902029" cy="89791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6869504" y="1327435"/>
            <a:ext cx="730759" cy="87825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7855225" y="1441967"/>
            <a:ext cx="798131" cy="75515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8879099" y="1324380"/>
            <a:ext cx="931416" cy="88510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49"/>
          <a:srcRect l="14897" t="8795" r="19765"/>
          <a:stretch/>
        </p:blipFill>
        <p:spPr>
          <a:xfrm>
            <a:off x="9901242" y="1584301"/>
            <a:ext cx="939114" cy="64075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0"/>
          <a:stretch>
            <a:fillRect/>
          </a:stretch>
        </p:blipFill>
        <p:spPr>
          <a:xfrm>
            <a:off x="11006962" y="1320654"/>
            <a:ext cx="849028" cy="869486"/>
          </a:xfrm>
          <a:prstGeom prst="rect">
            <a:avLst/>
          </a:prstGeom>
        </p:spPr>
      </p:pic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407375"/>
              </p:ext>
            </p:extLst>
          </p:nvPr>
        </p:nvGraphicFramePr>
        <p:xfrm>
          <a:off x="7164220" y="4146298"/>
          <a:ext cx="785982" cy="655758"/>
        </p:xfrm>
        <a:graphic>
          <a:graphicData uri="http://schemas.openxmlformats.org/drawingml/2006/table">
            <a:tbl>
              <a:tblPr bandRow="1">
                <a:tableStyleId>{00A15C55-8517-42AA-B614-E9B94910E393}</a:tableStyleId>
              </a:tblPr>
              <a:tblGrid>
                <a:gridCol w="785982">
                  <a:extLst>
                    <a:ext uri="{9D8B030D-6E8A-4147-A177-3AD203B41FA5}">
                      <a16:colId xmlns:a16="http://schemas.microsoft.com/office/drawing/2014/main" val="4245580648"/>
                    </a:ext>
                  </a:extLst>
                </a:gridCol>
              </a:tblGrid>
              <a:tr h="65575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dans</a:t>
                      </a:r>
                      <a:endParaRPr lang="en-GB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(in)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0911061"/>
                  </a:ext>
                </a:extLst>
              </a:tr>
            </a:tbl>
          </a:graphicData>
        </a:graphic>
      </p:graphicFrame>
      <p:pic>
        <p:nvPicPr>
          <p:cNvPr id="6" name="Algae">
            <a:hlinkClick r:id="" action="ppaction://media"/>
            <a:extLst>
              <a:ext uri="{FF2B5EF4-FFF2-40B4-BE49-F238E27FC236}">
                <a16:creationId xmlns:a16="http://schemas.microsoft.com/office/drawing/2014/main" id="{D67A6A27-17E9-43AF-9604-06B7B67A04B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1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005232" y="968621"/>
            <a:ext cx="406400" cy="406400"/>
          </a:xfrm>
          <a:prstGeom prst="rect">
            <a:avLst/>
          </a:prstGeom>
        </p:spPr>
      </p:pic>
      <p:pic>
        <p:nvPicPr>
          <p:cNvPr id="7" name="Amazon">
            <a:hlinkClick r:id="" action="ppaction://media"/>
            <a:extLst>
              <a:ext uri="{FF2B5EF4-FFF2-40B4-BE49-F238E27FC236}">
                <a16:creationId xmlns:a16="http://schemas.microsoft.com/office/drawing/2014/main" id="{B31286E6-D3B3-42D3-99D6-299A2D354DC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239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553434" y="2352517"/>
            <a:ext cx="406400" cy="406400"/>
          </a:xfrm>
          <a:prstGeom prst="rect">
            <a:avLst/>
          </a:prstGeom>
        </p:spPr>
      </p:pic>
      <p:pic>
        <p:nvPicPr>
          <p:cNvPr id="8" name="Arctic">
            <a:hlinkClick r:id="" action="ppaction://media"/>
            <a:extLst>
              <a:ext uri="{FF2B5EF4-FFF2-40B4-BE49-F238E27FC236}">
                <a16:creationId xmlns:a16="http://schemas.microsoft.com/office/drawing/2014/main" id="{C79E9C93-4C80-4D17-9026-A779A463F00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510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961142" y="4801642"/>
            <a:ext cx="406400" cy="406400"/>
          </a:xfrm>
          <a:prstGeom prst="rect">
            <a:avLst/>
          </a:prstGeom>
        </p:spPr>
      </p:pic>
      <p:pic>
        <p:nvPicPr>
          <p:cNvPr id="9" name="Bushes">
            <a:hlinkClick r:id="" action="ppaction://media"/>
            <a:extLst>
              <a:ext uri="{FF2B5EF4-FFF2-40B4-BE49-F238E27FC236}">
                <a16:creationId xmlns:a16="http://schemas.microsoft.com/office/drawing/2014/main" id="{0E325A6D-D7C3-4518-8FF0-245CE9782DA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62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275120" y="989213"/>
            <a:ext cx="406400" cy="406400"/>
          </a:xfrm>
          <a:prstGeom prst="rect">
            <a:avLst/>
          </a:prstGeom>
        </p:spPr>
      </p:pic>
      <p:pic>
        <p:nvPicPr>
          <p:cNvPr id="10" name="Cactus">
            <a:hlinkClick r:id="" action="ppaction://media"/>
            <a:extLst>
              <a:ext uri="{FF2B5EF4-FFF2-40B4-BE49-F238E27FC236}">
                <a16:creationId xmlns:a16="http://schemas.microsoft.com/office/drawing/2014/main" id="{7370CB14-48F3-4861-9DD1-6E34CDF54AB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625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7009175" y="963096"/>
            <a:ext cx="406400" cy="406400"/>
          </a:xfrm>
          <a:prstGeom prst="rect">
            <a:avLst/>
          </a:prstGeom>
        </p:spPr>
      </p:pic>
      <p:pic>
        <p:nvPicPr>
          <p:cNvPr id="11" name="Camel">
            <a:hlinkClick r:id="" action="ppaction://media"/>
            <a:extLst>
              <a:ext uri="{FF2B5EF4-FFF2-40B4-BE49-F238E27FC236}">
                <a16:creationId xmlns:a16="http://schemas.microsoft.com/office/drawing/2014/main" id="{35B45A2C-1FCF-430A-9580-EDF6B4CB912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1443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594986" y="980618"/>
            <a:ext cx="406400" cy="406400"/>
          </a:xfrm>
          <a:prstGeom prst="rect">
            <a:avLst/>
          </a:prstGeom>
        </p:spPr>
      </p:pic>
      <p:pic>
        <p:nvPicPr>
          <p:cNvPr id="12" name="Desert">
            <a:hlinkClick r:id="" action="ppaction://media"/>
            <a:extLst>
              <a:ext uri="{FF2B5EF4-FFF2-40B4-BE49-F238E27FC236}">
                <a16:creationId xmlns:a16="http://schemas.microsoft.com/office/drawing/2014/main" id="{F91AF45C-FA9C-435A-8E57-CEA2D7FC8A9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st="444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909099" y="4295244"/>
            <a:ext cx="406400" cy="406400"/>
          </a:xfrm>
          <a:prstGeom prst="rect">
            <a:avLst/>
          </a:prstGeom>
        </p:spPr>
      </p:pic>
      <p:pic>
        <p:nvPicPr>
          <p:cNvPr id="13" name="Greenland">
            <a:hlinkClick r:id="" action="ppaction://media"/>
            <a:extLst>
              <a:ext uri="{FF2B5EF4-FFF2-40B4-BE49-F238E27FC236}">
                <a16:creationId xmlns:a16="http://schemas.microsoft.com/office/drawing/2014/main" id="{A9AD94A8-28C3-4EA0-BA60-43BB2475ACA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1161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533075" y="4779501"/>
            <a:ext cx="406400" cy="406400"/>
          </a:xfrm>
          <a:prstGeom prst="rect">
            <a:avLst/>
          </a:prstGeom>
        </p:spPr>
      </p:pic>
      <p:pic>
        <p:nvPicPr>
          <p:cNvPr id="14" name="Habitatd">
            <a:hlinkClick r:id="" action="ppaction://media"/>
            <a:extLst>
              <a:ext uri="{FF2B5EF4-FFF2-40B4-BE49-F238E27FC236}">
                <a16:creationId xmlns:a16="http://schemas.microsoft.com/office/drawing/2014/main" id="{1BF5D4B3-79CA-47CA-8408-B31044E5AF1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0">
                  <p14:trim st="1090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4082315" y="321560"/>
            <a:ext cx="406400" cy="406400"/>
          </a:xfrm>
          <a:prstGeom prst="rect">
            <a:avLst/>
          </a:prstGeom>
        </p:spPr>
      </p:pic>
      <p:pic>
        <p:nvPicPr>
          <p:cNvPr id="15" name="Hardy plants">
            <a:hlinkClick r:id="" action="ppaction://media"/>
            <a:extLst>
              <a:ext uri="{FF2B5EF4-FFF2-40B4-BE49-F238E27FC236}">
                <a16:creationId xmlns:a16="http://schemas.microsoft.com/office/drawing/2014/main" id="{B7815E63-6D3B-40D0-B66D-EA51C6239B8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1">
                  <p14:trim st="638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0235721" y="1199367"/>
            <a:ext cx="406400" cy="406400"/>
          </a:xfrm>
          <a:prstGeom prst="rect">
            <a:avLst/>
          </a:prstGeom>
        </p:spPr>
      </p:pic>
      <p:pic>
        <p:nvPicPr>
          <p:cNvPr id="18" name="In">
            <a:hlinkClick r:id="" action="ppaction://media"/>
            <a:extLst>
              <a:ext uri="{FF2B5EF4-FFF2-40B4-BE49-F238E27FC236}">
                <a16:creationId xmlns:a16="http://schemas.microsoft.com/office/drawing/2014/main" id="{49779B6C-5918-4465-B89A-C3C443748ED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2">
                  <p14:trim st="804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7410820" y="4701561"/>
            <a:ext cx="406400" cy="406400"/>
          </a:xfrm>
          <a:prstGeom prst="rect">
            <a:avLst/>
          </a:prstGeom>
        </p:spPr>
      </p:pic>
      <p:pic>
        <p:nvPicPr>
          <p:cNvPr id="20" name="Monkey1">
            <a:hlinkClick r:id="" action="ppaction://media"/>
            <a:extLst>
              <a:ext uri="{FF2B5EF4-FFF2-40B4-BE49-F238E27FC236}">
                <a16:creationId xmlns:a16="http://schemas.microsoft.com/office/drawing/2014/main" id="{0D90A1C7-DD91-4BC0-AC80-B0D14ADF4A3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3">
                  <p14:trim st="108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5042279" y="1091037"/>
            <a:ext cx="406400" cy="406400"/>
          </a:xfrm>
          <a:prstGeom prst="rect">
            <a:avLst/>
          </a:prstGeom>
        </p:spPr>
      </p:pic>
      <p:pic>
        <p:nvPicPr>
          <p:cNvPr id="21" name="Need air">
            <a:hlinkClick r:id="" action="ppaction://media"/>
            <a:extLst>
              <a:ext uri="{FF2B5EF4-FFF2-40B4-BE49-F238E27FC236}">
                <a16:creationId xmlns:a16="http://schemas.microsoft.com/office/drawing/2014/main" id="{360C6CA6-5ED3-40FA-AAC5-F48BCEDF4CF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4">
                  <p14:trim st="894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7868388" y="5383372"/>
            <a:ext cx="406400" cy="406400"/>
          </a:xfrm>
          <a:prstGeom prst="rect">
            <a:avLst/>
          </a:prstGeom>
        </p:spPr>
      </p:pic>
      <p:pic>
        <p:nvPicPr>
          <p:cNvPr id="22" name="Need food">
            <a:hlinkClick r:id="" action="ppaction://media"/>
            <a:extLst>
              <a:ext uri="{FF2B5EF4-FFF2-40B4-BE49-F238E27FC236}">
                <a16:creationId xmlns:a16="http://schemas.microsoft.com/office/drawing/2014/main" id="{66F732B8-3A66-4EC2-8AD0-B8D60EBEA81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5">
                  <p14:trim st="922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681343" y="5386436"/>
            <a:ext cx="406400" cy="406400"/>
          </a:xfrm>
          <a:prstGeom prst="rect">
            <a:avLst/>
          </a:prstGeom>
        </p:spPr>
      </p:pic>
      <p:pic>
        <p:nvPicPr>
          <p:cNvPr id="36" name="Need sun">
            <a:hlinkClick r:id="" action="ppaction://media"/>
            <a:extLst>
              <a:ext uri="{FF2B5EF4-FFF2-40B4-BE49-F238E27FC236}">
                <a16:creationId xmlns:a16="http://schemas.microsoft.com/office/drawing/2014/main" id="{AD639F3A-7D53-4676-B4C1-E5EBCE40BC4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6">
                  <p14:trim st="109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0238691" y="5386436"/>
            <a:ext cx="406400" cy="406400"/>
          </a:xfrm>
          <a:prstGeom prst="rect">
            <a:avLst/>
          </a:prstGeom>
        </p:spPr>
      </p:pic>
      <p:pic>
        <p:nvPicPr>
          <p:cNvPr id="43" name="Ocean">
            <a:hlinkClick r:id="" action="ppaction://media"/>
            <a:extLst>
              <a:ext uri="{FF2B5EF4-FFF2-40B4-BE49-F238E27FC236}">
                <a16:creationId xmlns:a16="http://schemas.microsoft.com/office/drawing/2014/main" id="{9FD0260E-5C22-4EAF-B55C-518FD681A65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7">
                  <p14:trim st="105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919867" y="3772478"/>
            <a:ext cx="406400" cy="406400"/>
          </a:xfrm>
          <a:prstGeom prst="rect">
            <a:avLst/>
          </a:prstGeom>
        </p:spPr>
      </p:pic>
      <p:pic>
        <p:nvPicPr>
          <p:cNvPr id="44" name="Pacific ocean">
            <a:hlinkClick r:id="" action="ppaction://media"/>
            <a:extLst>
              <a:ext uri="{FF2B5EF4-FFF2-40B4-BE49-F238E27FC236}">
                <a16:creationId xmlns:a16="http://schemas.microsoft.com/office/drawing/2014/main" id="{B7FB124A-0F6C-41C9-B0AB-5C0CCAC1F29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8">
                  <p14:trim st="297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756634" y="3836512"/>
            <a:ext cx="406400" cy="406400"/>
          </a:xfrm>
          <a:prstGeom prst="rect">
            <a:avLst/>
          </a:prstGeom>
        </p:spPr>
      </p:pic>
      <p:pic>
        <p:nvPicPr>
          <p:cNvPr id="45" name="Polar bear">
            <a:hlinkClick r:id="" action="ppaction://media"/>
            <a:extLst>
              <a:ext uri="{FF2B5EF4-FFF2-40B4-BE49-F238E27FC236}">
                <a16:creationId xmlns:a16="http://schemas.microsoft.com/office/drawing/2014/main" id="{A88E4BA2-C68E-4722-BFB4-52539951921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9">
                  <p14:trim st="1525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3720728" y="1026596"/>
            <a:ext cx="406400" cy="406400"/>
          </a:xfrm>
          <a:prstGeom prst="rect">
            <a:avLst/>
          </a:prstGeom>
        </p:spPr>
      </p:pic>
      <p:pic>
        <p:nvPicPr>
          <p:cNvPr id="46" name="Prarie">
            <a:hlinkClick r:id="" action="ppaction://media"/>
            <a:extLst>
              <a:ext uri="{FF2B5EF4-FFF2-40B4-BE49-F238E27FC236}">
                <a16:creationId xmlns:a16="http://schemas.microsoft.com/office/drawing/2014/main" id="{4AE6E55D-FC13-4794-BC38-7C25B8B08EE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0">
                  <p14:trim st="432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961142" y="3125514"/>
            <a:ext cx="406400" cy="406400"/>
          </a:xfrm>
          <a:prstGeom prst="rect">
            <a:avLst/>
          </a:prstGeom>
        </p:spPr>
      </p:pic>
      <p:pic>
        <p:nvPicPr>
          <p:cNvPr id="47" name="Rabbit">
            <a:hlinkClick r:id="" action="ppaction://media"/>
            <a:extLst>
              <a:ext uri="{FF2B5EF4-FFF2-40B4-BE49-F238E27FC236}">
                <a16:creationId xmlns:a16="http://schemas.microsoft.com/office/drawing/2014/main" id="{B1BD6E24-EBC1-4721-B32D-9708E2448BD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1">
                  <p14:trim st="1143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2642888" y="948016"/>
            <a:ext cx="406400" cy="406401"/>
          </a:xfrm>
          <a:prstGeom prst="rect">
            <a:avLst/>
          </a:prstGeom>
        </p:spPr>
      </p:pic>
      <p:pic>
        <p:nvPicPr>
          <p:cNvPr id="48" name="Sahara">
            <a:hlinkClick r:id="" action="ppaction://media"/>
            <a:extLst>
              <a:ext uri="{FF2B5EF4-FFF2-40B4-BE49-F238E27FC236}">
                <a16:creationId xmlns:a16="http://schemas.microsoft.com/office/drawing/2014/main" id="{64CFFEA1-55CF-4755-9BAE-0DD1016294C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2">
                  <p14:trim st="508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616198" y="4242912"/>
            <a:ext cx="406400" cy="406401"/>
          </a:xfrm>
          <a:prstGeom prst="rect">
            <a:avLst/>
          </a:prstGeom>
        </p:spPr>
      </p:pic>
      <p:pic>
        <p:nvPicPr>
          <p:cNvPr id="49" name="Shark">
            <a:hlinkClick r:id="" action="ppaction://media"/>
            <a:extLst>
              <a:ext uri="{FF2B5EF4-FFF2-40B4-BE49-F238E27FC236}">
                <a16:creationId xmlns:a16="http://schemas.microsoft.com/office/drawing/2014/main" id="{0AE399EB-F3B4-40C2-A6FF-4287E54E2EB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3">
                  <p14:trim st="1204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6002208" y="975779"/>
            <a:ext cx="406400" cy="406401"/>
          </a:xfrm>
          <a:prstGeom prst="rect">
            <a:avLst/>
          </a:prstGeom>
        </p:spPr>
      </p:pic>
      <p:pic>
        <p:nvPicPr>
          <p:cNvPr id="50" name="Tall trees">
            <a:hlinkClick r:id="" action="ppaction://media"/>
            <a:extLst>
              <a:ext uri="{FF2B5EF4-FFF2-40B4-BE49-F238E27FC236}">
                <a16:creationId xmlns:a16="http://schemas.microsoft.com/office/drawing/2014/main" id="{B6220ED7-43CD-46A8-91A7-0612A258246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4">
                  <p14:trim st="62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9344834" y="957844"/>
            <a:ext cx="406400" cy="406401"/>
          </a:xfrm>
          <a:prstGeom prst="rect">
            <a:avLst/>
          </a:prstGeom>
        </p:spPr>
      </p:pic>
      <p:pic>
        <p:nvPicPr>
          <p:cNvPr id="51" name="The animals and the plants need shelter">
            <a:hlinkClick r:id="" action="ppaction://media"/>
            <a:extLst>
              <a:ext uri="{FF2B5EF4-FFF2-40B4-BE49-F238E27FC236}">
                <a16:creationId xmlns:a16="http://schemas.microsoft.com/office/drawing/2014/main" id="{44333141-80B3-4DE3-A8BB-7EA3CA8E4F5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5">
                  <p14:trim st="122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6850055" y="5389636"/>
            <a:ext cx="406400" cy="406401"/>
          </a:xfrm>
          <a:prstGeom prst="rect">
            <a:avLst/>
          </a:prstGeom>
        </p:spPr>
      </p:pic>
      <p:pic>
        <p:nvPicPr>
          <p:cNvPr id="52" name="The South downs national park">
            <a:hlinkClick r:id="" action="ppaction://media"/>
            <a:extLst>
              <a:ext uri="{FF2B5EF4-FFF2-40B4-BE49-F238E27FC236}">
                <a16:creationId xmlns:a16="http://schemas.microsoft.com/office/drawing/2014/main" id="{51D9FE4A-6E6B-4B40-A509-539BBEFABA8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6">
                  <p14:trim st="1275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629878" y="3253582"/>
            <a:ext cx="406400" cy="406400"/>
          </a:xfrm>
          <a:prstGeom prst="rect">
            <a:avLst/>
          </a:prstGeom>
        </p:spPr>
      </p:pic>
      <p:pic>
        <p:nvPicPr>
          <p:cNvPr id="53" name="Tropical rainforest">
            <a:hlinkClick r:id="" action="ppaction://media"/>
            <a:extLst>
              <a:ext uri="{FF2B5EF4-FFF2-40B4-BE49-F238E27FC236}">
                <a16:creationId xmlns:a16="http://schemas.microsoft.com/office/drawing/2014/main" id="{58C0E762-F9CC-4101-8DA8-7322DAE2E32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7">
                  <p14:trim st="1230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9214962" y="2448036"/>
            <a:ext cx="406400" cy="406400"/>
          </a:xfrm>
          <a:prstGeom prst="rect">
            <a:avLst/>
          </a:prstGeom>
        </p:spPr>
      </p:pic>
      <p:pic>
        <p:nvPicPr>
          <p:cNvPr id="54" name="Water">
            <a:hlinkClick r:id="" action="ppaction://media"/>
            <a:extLst>
              <a:ext uri="{FF2B5EF4-FFF2-40B4-BE49-F238E27FC236}">
                <a16:creationId xmlns:a16="http://schemas.microsoft.com/office/drawing/2014/main" id="{DC615A45-37C4-4BBF-A600-8CEA19D6272B}"/>
              </a:ext>
            </a:extLst>
          </p:cNvPr>
          <p:cNvPicPr>
            <a:picLocks noChangeAspect="1"/>
          </p:cNvPicPr>
          <p:nvPr>
            <a:audioFile r:link="rId29"/>
            <p:extLst>
              <p:ext uri="{DAA4B4D4-6D71-4841-9C94-3DE7FCFB9230}">
                <p14:media xmlns:p14="http://schemas.microsoft.com/office/powerpoint/2010/main" r:embed="rId28"/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919867" y="5375144"/>
            <a:ext cx="406400" cy="406400"/>
          </a:xfrm>
          <a:prstGeom prst="rect">
            <a:avLst/>
          </a:prstGeom>
        </p:spPr>
      </p:pic>
      <p:pic>
        <p:nvPicPr>
          <p:cNvPr id="55" name="What is a habitat">
            <a:hlinkClick r:id="" action="ppaction://media"/>
            <a:extLst>
              <a:ext uri="{FF2B5EF4-FFF2-40B4-BE49-F238E27FC236}">
                <a16:creationId xmlns:a16="http://schemas.microsoft.com/office/drawing/2014/main" id="{D347A38B-92B6-45E7-A7B8-9CC7BEE00AF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0">
                  <p14:trim st="445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4341659" y="2488786"/>
            <a:ext cx="406400" cy="406400"/>
          </a:xfrm>
          <a:prstGeom prst="rect">
            <a:avLst/>
          </a:prstGeom>
        </p:spPr>
      </p:pic>
      <p:pic>
        <p:nvPicPr>
          <p:cNvPr id="60" name="Picture 59" descr="Qr code&#10;&#10;Description automatically generated">
            <a:extLst>
              <a:ext uri="{FF2B5EF4-FFF2-40B4-BE49-F238E27FC236}">
                <a16:creationId xmlns:a16="http://schemas.microsoft.com/office/drawing/2014/main" id="{85F38333-890D-4372-90E2-466812BE7E91}"/>
              </a:ext>
            </a:extLst>
          </p:cNvPr>
          <p:cNvPicPr>
            <a:picLocks noChangeAspect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97" y="5541655"/>
            <a:ext cx="752475" cy="752475"/>
          </a:xfrm>
          <a:prstGeom prst="rect">
            <a:avLst/>
          </a:prstGeom>
        </p:spPr>
      </p:pic>
      <p:pic>
        <p:nvPicPr>
          <p:cNvPr id="56" name="Is a habitat innn">
            <a:hlinkClick r:id="" action="ppaction://media"/>
            <a:extLst>
              <a:ext uri="{FF2B5EF4-FFF2-40B4-BE49-F238E27FC236}">
                <a16:creationId xmlns:a16="http://schemas.microsoft.com/office/drawing/2014/main" id="{68C38673-2417-48E6-A5A5-0D4C28DE0E0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1">
                  <p14:trim st="2357" end="520.8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9798469" y="422482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63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6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25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4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92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55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9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64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74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45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03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30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556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657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5707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591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2419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865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54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620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1721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489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1742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4532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3949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6" dur="1835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0" dur="5479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41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8" dur="1743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1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1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audio>
              <p:cMediaNode vol="80000">
                <p:cTn id="1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>
                <p:cTn id="1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audio>
              <p:cMediaNode vol="8000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audio>
              <p:cMediaNode vol="80000">
                <p:cTn id="1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audio>
              <p:cMediaNode vol="8000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vol="80000">
                <p:cTn id="1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audio>
              <p:cMediaNode vol="80000">
                <p:cTn id="1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0F76B1F4A04E428C9598EC5F5BFFCF" ma:contentTypeVersion="16" ma:contentTypeDescription="Create a new document." ma:contentTypeScope="" ma:versionID="13df8e2e14166504fe11645359f478c3">
  <xsd:schema xmlns:xsd="http://www.w3.org/2001/XMLSchema" xmlns:xs="http://www.w3.org/2001/XMLSchema" xmlns:p="http://schemas.microsoft.com/office/2006/metadata/properties" xmlns:ns2="dd469c6f-c13f-4f7e-a574-872364f840a7" xmlns:ns3="c82a2bb0-abcd-42e9-a025-7dfb7b996e9f" targetNamespace="http://schemas.microsoft.com/office/2006/metadata/properties" ma:root="true" ma:fieldsID="8a010db03e44dfd6e99250382d24e7c5" ns2:_="" ns3:_="">
    <xsd:import namespace="dd469c6f-c13f-4f7e-a574-872364f840a7"/>
    <xsd:import namespace="c82a2bb0-abcd-42e9-a025-7dfb7b996e9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469c6f-c13f-4f7e-a574-872364f840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66d6860-d01e-4c43-9962-b51fa0336c7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2a2bb0-abcd-42e9-a025-7dfb7b996e9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323d7a5-b75b-42f4-9e14-ad43c93d4e5e}" ma:internalName="TaxCatchAll" ma:showField="CatchAllData" ma:web="c82a2bb0-abcd-42e9-a025-7dfb7b996e9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82a2bb0-abcd-42e9-a025-7dfb7b996e9f" xsi:nil="true"/>
    <lcf76f155ced4ddcb4097134ff3c332f xmlns="dd469c6f-c13f-4f7e-a574-872364f840a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504943F-4D04-425C-838E-65FA5AC541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469c6f-c13f-4f7e-a574-872364f840a7"/>
    <ds:schemaRef ds:uri="c82a2bb0-abcd-42e9-a025-7dfb7b996e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262A25C-3195-43A0-A6FE-8B0773769E7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33956DE-AC05-4F42-8B01-E3748189A69E}">
  <ds:schemaRefs>
    <ds:schemaRef ds:uri="c82a2bb0-abcd-42e9-a025-7dfb7b996e9f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purl.org/dc/elements/1.1/"/>
    <ds:schemaRef ds:uri="dd469c6f-c13f-4f7e-a574-872364f840a7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199</Words>
  <Application>Microsoft Office PowerPoint</Application>
  <PresentationFormat>Widescreen</PresentationFormat>
  <Paragraphs>74</Paragraphs>
  <Slides>1</Slides>
  <Notes>0</Notes>
  <HiddenSlides>0</HiddenSlides>
  <MMClips>29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SassoonPrimary</vt:lpstr>
      <vt:lpstr>SassoonPrimaryType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HWILLIAMS</cp:lastModifiedBy>
  <cp:revision>100</cp:revision>
  <cp:lastPrinted>2021-08-14T21:14:37Z</cp:lastPrinted>
  <dcterms:created xsi:type="dcterms:W3CDTF">2021-03-16T12:13:10Z</dcterms:created>
  <dcterms:modified xsi:type="dcterms:W3CDTF">2023-02-16T13:20:52Z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0x010100800F76B1F4A04E428C9598EC5F5BFFCF</vt:lpwstr>
  </property>
</Properties>
</file>