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DBA18-8834-49C8-96B6-9EC54574E5BB}" v="271" dt="2021-08-20T08:25:59.2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media" Target="../media/media12.m4a"/><Relationship Id="rId18" Type="http://schemas.openxmlformats.org/officeDocument/2006/relationships/slideLayout" Target="../slideLayouts/slideLayout2.xml"/><Relationship Id="rId26" Type="http://schemas.openxmlformats.org/officeDocument/2006/relationships/image" Target="../media/image8.png"/><Relationship Id="rId3" Type="http://schemas.microsoft.com/office/2007/relationships/media" Target="../media/media2.m4a"/><Relationship Id="rId21" Type="http://schemas.openxmlformats.org/officeDocument/2006/relationships/image" Target="../media/image3.png"/><Relationship Id="rId34" Type="http://schemas.openxmlformats.org/officeDocument/2006/relationships/image" Target="../media/image16.png"/><Relationship Id="rId7" Type="http://schemas.microsoft.com/office/2007/relationships/media" Target="../media/media6.m4a"/><Relationship Id="rId12" Type="http://schemas.microsoft.com/office/2007/relationships/media" Target="../media/media11.m4a"/><Relationship Id="rId17" Type="http://schemas.microsoft.com/office/2007/relationships/media" Target="../media/media16.m4a"/><Relationship Id="rId25" Type="http://schemas.openxmlformats.org/officeDocument/2006/relationships/image" Target="../media/image7.png"/><Relationship Id="rId33" Type="http://schemas.openxmlformats.org/officeDocument/2006/relationships/image" Target="../media/image15.png"/><Relationship Id="rId2" Type="http://schemas.microsoft.com/office/2007/relationships/media" Target="../media/media1.m4a"/><Relationship Id="rId16" Type="http://schemas.microsoft.com/office/2007/relationships/media" Target="../media/media15.m4a"/><Relationship Id="rId20" Type="http://schemas.openxmlformats.org/officeDocument/2006/relationships/image" Target="../media/image2.png"/><Relationship Id="rId29" Type="http://schemas.openxmlformats.org/officeDocument/2006/relationships/image" Target="../media/image11.png"/><Relationship Id="rId1" Type="http://schemas.openxmlformats.org/officeDocument/2006/relationships/audio" Target="NULL" TargetMode="External"/><Relationship Id="rId6" Type="http://schemas.microsoft.com/office/2007/relationships/media" Target="../media/media5.m4a"/><Relationship Id="rId11" Type="http://schemas.microsoft.com/office/2007/relationships/media" Target="../media/media10.m4a"/><Relationship Id="rId24" Type="http://schemas.openxmlformats.org/officeDocument/2006/relationships/image" Target="../media/image6.png"/><Relationship Id="rId32" Type="http://schemas.openxmlformats.org/officeDocument/2006/relationships/image" Target="../media/image14.png"/><Relationship Id="rId5" Type="http://schemas.microsoft.com/office/2007/relationships/media" Target="../media/media4.m4a"/><Relationship Id="rId15" Type="http://schemas.microsoft.com/office/2007/relationships/media" Target="../media/media14.m4a"/><Relationship Id="rId23" Type="http://schemas.openxmlformats.org/officeDocument/2006/relationships/image" Target="../media/image5.png"/><Relationship Id="rId28" Type="http://schemas.openxmlformats.org/officeDocument/2006/relationships/image" Target="../media/image10.png"/><Relationship Id="rId10" Type="http://schemas.microsoft.com/office/2007/relationships/media" Target="../media/media9.m4a"/><Relationship Id="rId19" Type="http://schemas.openxmlformats.org/officeDocument/2006/relationships/image" Target="../media/image1.jpeg"/><Relationship Id="rId31" Type="http://schemas.openxmlformats.org/officeDocument/2006/relationships/image" Target="../media/image13.png"/><Relationship Id="rId4" Type="http://schemas.microsoft.com/office/2007/relationships/media" Target="../media/media3.m4a"/><Relationship Id="rId9" Type="http://schemas.microsoft.com/office/2007/relationships/media" Target="../media/media8.m4a"/><Relationship Id="rId14" Type="http://schemas.microsoft.com/office/2007/relationships/media" Target="../media/media13.m4a"/><Relationship Id="rId22" Type="http://schemas.openxmlformats.org/officeDocument/2006/relationships/image" Target="../media/image4.png"/><Relationship Id="rId27" Type="http://schemas.openxmlformats.org/officeDocument/2006/relationships/image" Target="../media/image9.png"/><Relationship Id="rId30" Type="http://schemas.openxmlformats.org/officeDocument/2006/relationships/image" Target="../media/image12.png"/><Relationship Id="rId8" Type="http://schemas.microsoft.com/office/2007/relationships/media" Target="../media/media7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367570" y="200779"/>
            <a:ext cx="517494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Type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Five – Summer 2</a:t>
            </a:r>
            <a:endParaRPr kumimoji="0" lang="en-GB" alt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  <a:p>
            <a:pPr lvl="0" algn="ctr"/>
            <a:r>
              <a:rPr lang="en-GB" altLang="en-US" sz="2400" b="1" dirty="0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lang="en-GB" altLang="en-US" sz="2400" b="1" dirty="0" err="1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</a:t>
            </a:r>
            <a:r>
              <a:rPr lang="en-GB" sz="2400" b="1" dirty="0" err="1">
                <a:latin typeface="SassoonPrimary" panose="020B0500000000000000" pitchFamily="34" charset="0"/>
              </a:rPr>
              <a:t>è</a:t>
            </a:r>
            <a:r>
              <a:rPr lang="en-GB" altLang="en-US" sz="2400" b="1" dirty="0" err="1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ts</a:t>
            </a:r>
            <a:r>
              <a:rPr lang="en-GB" altLang="en-US" sz="2400" b="1" dirty="0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(the planets)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</p:txBody>
      </p:sp>
      <p:sp>
        <p:nvSpPr>
          <p:cNvPr id="2" name="AutoShape 2" descr="Introducing Language Angels - Association for Language Learn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0" y="6049965"/>
            <a:ext cx="1415750" cy="795472"/>
          </a:xfrm>
          <a:prstGeom prst="rect">
            <a:avLst/>
          </a:prstGeom>
        </p:spPr>
      </p:pic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445800"/>
              </p:ext>
            </p:extLst>
          </p:nvPr>
        </p:nvGraphicFramePr>
        <p:xfrm>
          <a:off x="253138" y="1013452"/>
          <a:ext cx="11790900" cy="178882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71900">
                  <a:extLst>
                    <a:ext uri="{9D8B030D-6E8A-4147-A177-3AD203B41FA5}">
                      <a16:colId xmlns:a16="http://schemas.microsoft.com/office/drawing/2014/main" val="1254427543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3593043217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2344980893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3126971564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3367569139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3923159202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3220546157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1056879452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1888619811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1963259409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1063551502"/>
                    </a:ext>
                  </a:extLst>
                </a:gridCol>
              </a:tblGrid>
              <a:tr h="508257"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 lune</a:t>
                      </a:r>
                    </a:p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Le soleil</a:t>
                      </a:r>
                    </a:p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Mercure</a:t>
                      </a:r>
                      <a:endParaRPr kumimoji="0" lang="en-GB" sz="14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</a:endParaRPr>
                    </a:p>
                    <a:p>
                      <a:endParaRPr lang="en-GB" sz="1400" b="1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Vénus</a:t>
                      </a:r>
                      <a:endParaRPr lang="en-GB" sz="1400" b="1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 Terre</a:t>
                      </a:r>
                    </a:p>
                    <a:p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Mars</a:t>
                      </a:r>
                    </a:p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  <a:p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Jupiter</a:t>
                      </a:r>
                    </a:p>
                    <a:p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Saturne</a:t>
                      </a:r>
                      <a:endParaRPr lang="en-GB" sz="1400" b="1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Uranus</a:t>
                      </a:r>
                    </a:p>
                    <a:p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Neptune</a:t>
                      </a:r>
                    </a:p>
                    <a:p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Pluton</a:t>
                      </a:r>
                    </a:p>
                    <a:p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5661767"/>
                  </a:ext>
                </a:extLst>
              </a:tr>
              <a:tr h="1057309">
                <a:tc>
                  <a:txBody>
                    <a:bodyPr/>
                    <a:lstStyle/>
                    <a:p>
                      <a:endParaRPr lang="en-GB" sz="10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438673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565030"/>
              </p:ext>
            </p:extLst>
          </p:nvPr>
        </p:nvGraphicFramePr>
        <p:xfrm>
          <a:off x="7332667" y="3045341"/>
          <a:ext cx="4703611" cy="3602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895">
                  <a:extLst>
                    <a:ext uri="{9D8B030D-6E8A-4147-A177-3AD203B41FA5}">
                      <a16:colId xmlns:a16="http://schemas.microsoft.com/office/drawing/2014/main" val="2071612355"/>
                    </a:ext>
                  </a:extLst>
                </a:gridCol>
                <a:gridCol w="1070679">
                  <a:extLst>
                    <a:ext uri="{9D8B030D-6E8A-4147-A177-3AD203B41FA5}">
                      <a16:colId xmlns:a16="http://schemas.microsoft.com/office/drawing/2014/main" val="349360407"/>
                    </a:ext>
                  </a:extLst>
                </a:gridCol>
                <a:gridCol w="1070679">
                  <a:extLst>
                    <a:ext uri="{9D8B030D-6E8A-4147-A177-3AD203B41FA5}">
                      <a16:colId xmlns:a16="http://schemas.microsoft.com/office/drawing/2014/main" val="200127850"/>
                    </a:ext>
                  </a:extLst>
                </a:gridCol>
                <a:gridCol w="1070679">
                  <a:extLst>
                    <a:ext uri="{9D8B030D-6E8A-4147-A177-3AD203B41FA5}">
                      <a16:colId xmlns:a16="http://schemas.microsoft.com/office/drawing/2014/main" val="4083282792"/>
                    </a:ext>
                  </a:extLst>
                </a:gridCol>
                <a:gridCol w="1070679">
                  <a:extLst>
                    <a:ext uri="{9D8B030D-6E8A-4147-A177-3AD203B41FA5}">
                      <a16:colId xmlns:a16="http://schemas.microsoft.com/office/drawing/2014/main" val="4116461267"/>
                    </a:ext>
                  </a:extLst>
                </a:gridCol>
              </a:tblGrid>
              <a:tr h="58517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SassoonPrimary" panose="020B0500000000000000" pitchFamily="34" charset="0"/>
                        </a:rPr>
                        <a:t>Masculine singular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SassoonPrimary" panose="020B0500000000000000" pitchFamily="34" charset="0"/>
                        </a:rPr>
                        <a:t>Feminine</a:t>
                      </a: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 singular</a:t>
                      </a:r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SassoonPrimary" panose="020B0500000000000000" pitchFamily="34" charset="0"/>
                        </a:rPr>
                        <a:t>Masculine plural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SassoonPrimary" panose="020B0500000000000000" pitchFamily="34" charset="0"/>
                        </a:rPr>
                        <a:t>Feminine plural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6906987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bleu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bleu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e</a:t>
                      </a:r>
                      <a:endParaRPr lang="en-GB" sz="1600" dirty="0">
                        <a:solidFill>
                          <a:srgbClr val="FF000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bleu</a:t>
                      </a:r>
                      <a:r>
                        <a:rPr lang="en-GB" sz="16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bleu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e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314673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noir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noir</a:t>
                      </a:r>
                      <a:r>
                        <a:rPr lang="en-GB" sz="1600" b="0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e</a:t>
                      </a:r>
                      <a:endParaRPr lang="en-GB" sz="1600" dirty="0">
                        <a:solidFill>
                          <a:srgbClr val="FF000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noir</a:t>
                      </a:r>
                      <a:r>
                        <a:rPr lang="en-GB" sz="16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noir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e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672216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vert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vert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e</a:t>
                      </a:r>
                      <a:endParaRPr lang="en-GB" sz="1600" dirty="0">
                        <a:solidFill>
                          <a:srgbClr val="FF000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vert</a:t>
                      </a:r>
                      <a:r>
                        <a:rPr lang="en-GB" sz="16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vert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e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0044469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gris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SassoonPrimary" panose="020B0500000000000000" pitchFamily="34" charset="0"/>
                        </a:rPr>
                        <a:t>gris</a:t>
                      </a:r>
                      <a:r>
                        <a:rPr lang="en-GB" sz="16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gris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gris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e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9975184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rouge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SassoonPrimary" panose="020B0500000000000000" pitchFamily="34" charset="0"/>
                        </a:rPr>
                        <a:t>rouge</a:t>
                      </a:r>
                      <a:r>
                        <a:rPr lang="en-GB" sz="16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</a:rPr>
                        <a:t>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0036533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jaune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jaune</a:t>
                      </a:r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jaune</a:t>
                      </a:r>
                      <a:r>
                        <a:rPr lang="en-GB" sz="16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640012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rgbClr val="A24A0E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marron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marron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7358151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SassoonPrimary" panose="020B0500000000000000" pitchFamily="34" charset="0"/>
                        </a:rPr>
                        <a:t>crème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510951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SassoonPrimary" panose="020B0500000000000000" pitchFamily="34" charset="0"/>
                        </a:rPr>
                        <a:t>orange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17676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26CCE066-F037-4A7A-A864-7614903742E4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63642" y="1790182"/>
            <a:ext cx="919910" cy="975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9BBCE22-1FE1-4CE5-9907-71591168BF2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370218" y="1815803"/>
            <a:ext cx="998433" cy="975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7A31BEB-4A5F-4F05-89D7-EEDC82A2039F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4589322" y="1828028"/>
            <a:ext cx="995338" cy="975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C799B93-E3BD-42F4-B449-24E9768BA36B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7836978" y="1834618"/>
            <a:ext cx="981317" cy="975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7CAD3F6-0C7B-4370-B9D0-8CFEDE2B1D27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515079" y="1821088"/>
            <a:ext cx="987055" cy="9756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67F03D9-1995-40F1-AEE3-EBB82C80CD89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899214" y="1812531"/>
            <a:ext cx="981251" cy="9756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C7A163D-30F3-4969-AE44-3E9B76A067D6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6727870" y="1825146"/>
            <a:ext cx="977135" cy="97713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B26AEA0-05F2-4839-B5D5-6040DF113801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2441242" y="1825231"/>
            <a:ext cx="1004464" cy="9756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1508FE1-05CA-45F3-A69C-E3493E534001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11019559" y="1828028"/>
            <a:ext cx="1000814" cy="975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8FEAA54-25B4-4C85-B5B6-FACD7598A00C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5650226" y="1828028"/>
            <a:ext cx="996725" cy="9756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6B9E2A9-193F-4424-A2FA-E6B03707A52A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9932589" y="1820000"/>
            <a:ext cx="1009966" cy="975600"/>
          </a:xfrm>
          <a:prstGeom prst="rect">
            <a:avLst/>
          </a:prstGeom>
        </p:spPr>
      </p:pic>
      <p:graphicFrame>
        <p:nvGraphicFramePr>
          <p:cNvPr id="30" name="Table 30">
            <a:extLst>
              <a:ext uri="{FF2B5EF4-FFF2-40B4-BE49-F238E27FC236}">
                <a16:creationId xmlns:a16="http://schemas.microsoft.com/office/drawing/2014/main" id="{10923FE3-9549-4F28-8CEB-C3D6D08BD9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655849"/>
              </p:ext>
            </p:extLst>
          </p:nvPr>
        </p:nvGraphicFramePr>
        <p:xfrm>
          <a:off x="4341623" y="4998039"/>
          <a:ext cx="2813843" cy="795472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27368">
                  <a:extLst>
                    <a:ext uri="{9D8B030D-6E8A-4147-A177-3AD203B41FA5}">
                      <a16:colId xmlns:a16="http://schemas.microsoft.com/office/drawing/2014/main" val="3863211653"/>
                    </a:ext>
                  </a:extLst>
                </a:gridCol>
                <a:gridCol w="652780">
                  <a:extLst>
                    <a:ext uri="{9D8B030D-6E8A-4147-A177-3AD203B41FA5}">
                      <a16:colId xmlns:a16="http://schemas.microsoft.com/office/drawing/2014/main" val="3017206895"/>
                    </a:ext>
                  </a:extLst>
                </a:gridCol>
                <a:gridCol w="881380">
                  <a:extLst>
                    <a:ext uri="{9D8B030D-6E8A-4147-A177-3AD203B41FA5}">
                      <a16:colId xmlns:a16="http://schemas.microsoft.com/office/drawing/2014/main" val="2882073702"/>
                    </a:ext>
                  </a:extLst>
                </a:gridCol>
                <a:gridCol w="752315">
                  <a:extLst>
                    <a:ext uri="{9D8B030D-6E8A-4147-A177-3AD203B41FA5}">
                      <a16:colId xmlns:a16="http://schemas.microsoft.com/office/drawing/2014/main" val="1451092732"/>
                    </a:ext>
                  </a:extLst>
                </a:gridCol>
              </a:tblGrid>
              <a:tr h="39773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soleil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est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au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centre.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7024861"/>
                  </a:ext>
                </a:extLst>
              </a:tr>
              <a:tr h="39773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The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sun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is in the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centre.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0293598"/>
                  </a:ext>
                </a:extLst>
              </a:tr>
            </a:tbl>
          </a:graphicData>
        </a:graphic>
      </p:graphicFrame>
      <p:graphicFrame>
        <p:nvGraphicFramePr>
          <p:cNvPr id="35" name="Table 30">
            <a:extLst>
              <a:ext uri="{FF2B5EF4-FFF2-40B4-BE49-F238E27FC236}">
                <a16:creationId xmlns:a16="http://schemas.microsoft.com/office/drawing/2014/main" id="{AC8EE7B3-A3F4-4F58-9228-9DDC23C0B7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183217"/>
              </p:ext>
            </p:extLst>
          </p:nvPr>
        </p:nvGraphicFramePr>
        <p:xfrm>
          <a:off x="3797779" y="3045341"/>
          <a:ext cx="3360129" cy="842104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974750">
                  <a:extLst>
                    <a:ext uri="{9D8B030D-6E8A-4147-A177-3AD203B41FA5}">
                      <a16:colId xmlns:a16="http://schemas.microsoft.com/office/drawing/2014/main" val="3863211653"/>
                    </a:ext>
                  </a:extLst>
                </a:gridCol>
                <a:gridCol w="470218">
                  <a:extLst>
                    <a:ext uri="{9D8B030D-6E8A-4147-A177-3AD203B41FA5}">
                      <a16:colId xmlns:a16="http://schemas.microsoft.com/office/drawing/2014/main" val="3017206895"/>
                    </a:ext>
                  </a:extLst>
                </a:gridCol>
                <a:gridCol w="536893">
                  <a:extLst>
                    <a:ext uri="{9D8B030D-6E8A-4147-A177-3AD203B41FA5}">
                      <a16:colId xmlns:a16="http://schemas.microsoft.com/office/drawing/2014/main" val="2882073702"/>
                    </a:ext>
                  </a:extLst>
                </a:gridCol>
                <a:gridCol w="1378268">
                  <a:extLst>
                    <a:ext uri="{9D8B030D-6E8A-4147-A177-3AD203B41FA5}">
                      <a16:colId xmlns:a16="http://schemas.microsoft.com/office/drawing/2014/main" val="1451092732"/>
                    </a:ext>
                  </a:extLst>
                </a:gridCol>
              </a:tblGrid>
              <a:tr h="464269"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Neptune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est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une</a:t>
                      </a:r>
                      <a:endParaRPr lang="en-GB" sz="1400" dirty="0">
                        <a:solidFill>
                          <a:srgbClr val="FF000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planète </a:t>
                      </a:r>
                      <a:r>
                        <a:rPr lang="fr-FR" sz="1400" u="sng" dirty="0">
                          <a:latin typeface="SassoonPrimary" panose="020B0500000000000000" pitchFamily="34" charset="0"/>
                        </a:rPr>
                        <a:t>bleu</a:t>
                      </a:r>
                      <a:r>
                        <a:rPr lang="fr-FR" sz="1400" u="sng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e</a:t>
                      </a:r>
                      <a:r>
                        <a:rPr lang="fr-FR" sz="1400" dirty="0">
                          <a:latin typeface="SassoonPrimary" panose="020B0500000000000000" pitchFamily="34" charset="0"/>
                        </a:rPr>
                        <a:t>.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7024861"/>
                  </a:ext>
                </a:extLst>
              </a:tr>
              <a:tr h="377835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Neptune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blue planet.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0293598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C2FF2917-33C6-4C77-BEEE-4BAD9A9BA4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4471197"/>
              </p:ext>
            </p:extLst>
          </p:nvPr>
        </p:nvGraphicFramePr>
        <p:xfrm>
          <a:off x="245378" y="3162236"/>
          <a:ext cx="2997241" cy="22250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97241">
                  <a:extLst>
                    <a:ext uri="{9D8B030D-6E8A-4147-A177-3AD203B41FA5}">
                      <a16:colId xmlns:a16="http://schemas.microsoft.com/office/drawing/2014/main" val="2281299586"/>
                    </a:ext>
                  </a:extLst>
                </a:gridCol>
              </a:tblGrid>
              <a:tr h="218385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SassoonPrimary" panose="020B0500000000000000" pitchFamily="34" charset="0"/>
                        </a:rPr>
                        <a:t>Grammar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915374"/>
                  </a:ext>
                </a:extLst>
              </a:tr>
              <a:tr h="4481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SassoonPrimary" panose="020B0500000000000000" pitchFamily="34" charset="0"/>
                        </a:rPr>
                        <a:t>Adjectival agreement: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SassoonPrimary" panose="020B0500000000000000" pitchFamily="34" charset="0"/>
                        </a:rPr>
                        <a:t>You say the colour after the noun in French, e.g.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400" baseline="0" dirty="0" err="1">
                          <a:latin typeface="SassoonPrimary" panose="020B0500000000000000" pitchFamily="34" charset="0"/>
                        </a:rPr>
                        <a:t>porte</a:t>
                      </a:r>
                      <a:r>
                        <a:rPr lang="en-GB" sz="1400" baseline="0" dirty="0">
                          <a:latin typeface="SassoonPrimary" panose="020B0500000000000000" pitchFamily="34" charset="0"/>
                        </a:rPr>
                        <a:t> un tee shirt </a:t>
                      </a:r>
                      <a:r>
                        <a:rPr lang="en-GB" sz="1400" u="sng" baseline="0" dirty="0">
                          <a:latin typeface="SassoonPrimary" panose="020B0500000000000000" pitchFamily="34" charset="0"/>
                        </a:rPr>
                        <a:t>orange</a:t>
                      </a:r>
                      <a:r>
                        <a:rPr lang="en-GB" sz="1400" baseline="0" dirty="0">
                          <a:latin typeface="SassoonPrimary" panose="020B0500000000000000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306632"/>
                  </a:ext>
                </a:extLst>
              </a:tr>
              <a:tr h="5045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SassoonPrimary" panose="020B0500000000000000" pitchFamily="34" charset="0"/>
                        </a:rPr>
                        <a:t>The adjective must also agree with the gender of the noun!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1725127"/>
                  </a:ext>
                </a:extLst>
              </a:tr>
            </a:tbl>
          </a:graphicData>
        </a:graphic>
      </p:graphicFrame>
      <p:graphicFrame>
        <p:nvGraphicFramePr>
          <p:cNvPr id="38" name="Table 39">
            <a:extLst>
              <a:ext uri="{FF2B5EF4-FFF2-40B4-BE49-F238E27FC236}">
                <a16:creationId xmlns:a16="http://schemas.microsoft.com/office/drawing/2014/main" id="{D57DE8C5-A9BF-4E28-BC98-39B4CFD662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091380"/>
              </p:ext>
            </p:extLst>
          </p:nvPr>
        </p:nvGraphicFramePr>
        <p:xfrm>
          <a:off x="4826310" y="4014214"/>
          <a:ext cx="2329156" cy="849673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804990">
                  <a:extLst>
                    <a:ext uri="{9D8B030D-6E8A-4147-A177-3AD203B41FA5}">
                      <a16:colId xmlns:a16="http://schemas.microsoft.com/office/drawing/2014/main" val="2768406709"/>
                    </a:ext>
                  </a:extLst>
                </a:gridCol>
                <a:gridCol w="470218">
                  <a:extLst>
                    <a:ext uri="{9D8B030D-6E8A-4147-A177-3AD203B41FA5}">
                      <a16:colId xmlns:a16="http://schemas.microsoft.com/office/drawing/2014/main" val="3922360930"/>
                    </a:ext>
                  </a:extLst>
                </a:gridCol>
                <a:gridCol w="1053948">
                  <a:extLst>
                    <a:ext uri="{9D8B030D-6E8A-4147-A177-3AD203B41FA5}">
                      <a16:colId xmlns:a16="http://schemas.microsoft.com/office/drawing/2014/main" val="1827630956"/>
                    </a:ext>
                  </a:extLst>
                </a:gridCol>
              </a:tblGrid>
              <a:tr h="4448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Jupiter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est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ènorme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.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00217"/>
                  </a:ext>
                </a:extLst>
              </a:tr>
              <a:tr h="404785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Jupiter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enormous.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7058349"/>
                  </a:ext>
                </a:extLst>
              </a:tr>
            </a:tbl>
          </a:graphicData>
        </a:graphic>
      </p:graphicFrame>
      <p:graphicFrame>
        <p:nvGraphicFramePr>
          <p:cNvPr id="41" name="Table 41">
            <a:extLst>
              <a:ext uri="{FF2B5EF4-FFF2-40B4-BE49-F238E27FC236}">
                <a16:creationId xmlns:a16="http://schemas.microsoft.com/office/drawing/2014/main" id="{6CBC1193-FBE8-47C7-9A0E-F02723ACC2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348548"/>
              </p:ext>
            </p:extLst>
          </p:nvPr>
        </p:nvGraphicFramePr>
        <p:xfrm>
          <a:off x="1904164" y="5924833"/>
          <a:ext cx="5251302" cy="74168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895566">
                  <a:extLst>
                    <a:ext uri="{9D8B030D-6E8A-4147-A177-3AD203B41FA5}">
                      <a16:colId xmlns:a16="http://schemas.microsoft.com/office/drawing/2014/main" val="308827456"/>
                    </a:ext>
                  </a:extLst>
                </a:gridCol>
                <a:gridCol w="467677">
                  <a:extLst>
                    <a:ext uri="{9D8B030D-6E8A-4147-A177-3AD203B41FA5}">
                      <a16:colId xmlns:a16="http://schemas.microsoft.com/office/drawing/2014/main" val="2952443899"/>
                    </a:ext>
                  </a:extLst>
                </a:gridCol>
                <a:gridCol w="666622">
                  <a:extLst>
                    <a:ext uri="{9D8B030D-6E8A-4147-A177-3AD203B41FA5}">
                      <a16:colId xmlns:a16="http://schemas.microsoft.com/office/drawing/2014/main" val="1703090236"/>
                    </a:ext>
                  </a:extLst>
                </a:gridCol>
                <a:gridCol w="693463">
                  <a:extLst>
                    <a:ext uri="{9D8B030D-6E8A-4147-A177-3AD203B41FA5}">
                      <a16:colId xmlns:a16="http://schemas.microsoft.com/office/drawing/2014/main" val="3550317405"/>
                    </a:ext>
                  </a:extLst>
                </a:gridCol>
                <a:gridCol w="543467">
                  <a:extLst>
                    <a:ext uri="{9D8B030D-6E8A-4147-A177-3AD203B41FA5}">
                      <a16:colId xmlns:a16="http://schemas.microsoft.com/office/drawing/2014/main" val="1646793802"/>
                    </a:ext>
                  </a:extLst>
                </a:gridCol>
                <a:gridCol w="600307">
                  <a:extLst>
                    <a:ext uri="{9D8B030D-6E8A-4147-A177-3AD203B41FA5}">
                      <a16:colId xmlns:a16="http://schemas.microsoft.com/office/drawing/2014/main" val="3503260509"/>
                    </a:ext>
                  </a:extLst>
                </a:gridCol>
                <a:gridCol w="709252">
                  <a:extLst>
                    <a:ext uri="{9D8B030D-6E8A-4147-A177-3AD203B41FA5}">
                      <a16:colId xmlns:a16="http://schemas.microsoft.com/office/drawing/2014/main" val="3260488202"/>
                    </a:ext>
                  </a:extLst>
                </a:gridCol>
                <a:gridCol w="674948">
                  <a:extLst>
                    <a:ext uri="{9D8B030D-6E8A-4147-A177-3AD203B41FA5}">
                      <a16:colId xmlns:a16="http://schemas.microsoft.com/office/drawing/2014/main" val="5280674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Mercure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est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assez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petite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et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près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du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soleil.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954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Mercury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quite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small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near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to the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sun.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522963"/>
                  </a:ext>
                </a:extLst>
              </a:tr>
            </a:tbl>
          </a:graphicData>
        </a:graphic>
      </p:graphicFrame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5CCBB8F0-5C69-4E07-A31A-520E767C8988}"/>
              </a:ext>
            </a:extLst>
          </p:cNvPr>
          <p:cNvCxnSpPr>
            <a:cxnSpLocks/>
          </p:cNvCxnSpPr>
          <p:nvPr/>
        </p:nvCxnSpPr>
        <p:spPr>
          <a:xfrm>
            <a:off x="7155466" y="3264195"/>
            <a:ext cx="1743748" cy="48909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 descr="Qr code&#10;&#10;Description automatically generated">
            <a:extLst>
              <a:ext uri="{FF2B5EF4-FFF2-40B4-BE49-F238E27FC236}">
                <a16:creationId xmlns:a16="http://schemas.microsoft.com/office/drawing/2014/main" id="{821C4448-0E7A-4CCA-9A8A-0B0CFDC9C1FB}"/>
              </a:ext>
            </a:extLst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5543198"/>
            <a:ext cx="752475" cy="752475"/>
          </a:xfrm>
          <a:prstGeom prst="rect">
            <a:avLst/>
          </a:prstGeom>
        </p:spPr>
      </p:pic>
      <p:pic>
        <p:nvPicPr>
          <p:cNvPr id="6" name="Earth">
            <a:hlinkClick r:id="" action="ppaction://media"/>
            <a:extLst>
              <a:ext uri="{FF2B5EF4-FFF2-40B4-BE49-F238E27FC236}">
                <a16:creationId xmlns:a16="http://schemas.microsoft.com/office/drawing/2014/main" id="{205A7166-1254-431D-8177-B91BF9241DE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51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4883791" y="1300314"/>
            <a:ext cx="406400" cy="406400"/>
          </a:xfrm>
          <a:prstGeom prst="rect">
            <a:avLst/>
          </a:prstGeom>
        </p:spPr>
      </p:pic>
      <p:pic>
        <p:nvPicPr>
          <p:cNvPr id="8" name="Jupiter 2">
            <a:hlinkClick r:id="" action="ppaction://media"/>
            <a:extLst>
              <a:ext uri="{FF2B5EF4-FFF2-40B4-BE49-F238E27FC236}">
                <a16:creationId xmlns:a16="http://schemas.microsoft.com/office/drawing/2014/main" id="{259C4F9B-82B4-4656-BF07-A7FF36058D2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714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7013237" y="1322676"/>
            <a:ext cx="406400" cy="406400"/>
          </a:xfrm>
          <a:prstGeom prst="rect">
            <a:avLst/>
          </a:prstGeom>
        </p:spPr>
      </p:pic>
      <p:pic>
        <p:nvPicPr>
          <p:cNvPr id="10" name="Jupiter is enormous">
            <a:hlinkClick r:id="" action="ppaction://media"/>
            <a:extLst>
              <a:ext uri="{FF2B5EF4-FFF2-40B4-BE49-F238E27FC236}">
                <a16:creationId xmlns:a16="http://schemas.microsoft.com/office/drawing/2014/main" id="{560EDF46-3957-4F4A-9215-1463BABEFE4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1944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4298934" y="4036342"/>
            <a:ext cx="406400" cy="406400"/>
          </a:xfrm>
          <a:prstGeom prst="rect">
            <a:avLst/>
          </a:prstGeom>
        </p:spPr>
      </p:pic>
      <p:pic>
        <p:nvPicPr>
          <p:cNvPr id="12" name="Marbury is..  .">
            <a:hlinkClick r:id="" action="ppaction://media"/>
            <a:extLst>
              <a:ext uri="{FF2B5EF4-FFF2-40B4-BE49-F238E27FC236}">
                <a16:creationId xmlns:a16="http://schemas.microsoft.com/office/drawing/2014/main" id="{62E48ACC-8073-4604-B074-AAA832A49EF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1335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1497764" y="5889273"/>
            <a:ext cx="406400" cy="406400"/>
          </a:xfrm>
          <a:prstGeom prst="rect">
            <a:avLst/>
          </a:prstGeom>
        </p:spPr>
      </p:pic>
      <p:pic>
        <p:nvPicPr>
          <p:cNvPr id="14" name="Mars2">
            <a:hlinkClick r:id="" action="ppaction://media"/>
            <a:extLst>
              <a:ext uri="{FF2B5EF4-FFF2-40B4-BE49-F238E27FC236}">
                <a16:creationId xmlns:a16="http://schemas.microsoft.com/office/drawing/2014/main" id="{BB3C439B-F3B9-4A17-A9EB-B97057C4DDF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906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5912431" y="1320282"/>
            <a:ext cx="406400" cy="406400"/>
          </a:xfrm>
          <a:prstGeom prst="rect">
            <a:avLst/>
          </a:prstGeom>
        </p:spPr>
      </p:pic>
      <p:pic>
        <p:nvPicPr>
          <p:cNvPr id="17" name="Mercury">
            <a:hlinkClick r:id="" action="ppaction://media"/>
            <a:extLst>
              <a:ext uri="{FF2B5EF4-FFF2-40B4-BE49-F238E27FC236}">
                <a16:creationId xmlns:a16="http://schemas.microsoft.com/office/drawing/2014/main" id="{CBA18885-860E-4105-91C3-50BDB14619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st="1478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2683576" y="1320282"/>
            <a:ext cx="406400" cy="406400"/>
          </a:xfrm>
          <a:prstGeom prst="rect">
            <a:avLst/>
          </a:prstGeom>
        </p:spPr>
      </p:pic>
      <p:pic>
        <p:nvPicPr>
          <p:cNvPr id="19" name="Neptune is a blue planet">
            <a:hlinkClick r:id="" action="ppaction://media"/>
            <a:extLst>
              <a:ext uri="{FF2B5EF4-FFF2-40B4-BE49-F238E27FC236}">
                <a16:creationId xmlns:a16="http://schemas.microsoft.com/office/drawing/2014/main" id="{F35B21F2-C61A-48B4-A7A0-047BFEFADA4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8">
                  <p14:trim st="1298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3331582" y="3059993"/>
            <a:ext cx="406400" cy="406400"/>
          </a:xfrm>
          <a:prstGeom prst="rect">
            <a:avLst/>
          </a:prstGeom>
        </p:spPr>
      </p:pic>
      <p:pic>
        <p:nvPicPr>
          <p:cNvPr id="21" name="Neptune">
            <a:hlinkClick r:id="" action="ppaction://media"/>
            <a:extLst>
              <a:ext uri="{FF2B5EF4-FFF2-40B4-BE49-F238E27FC236}">
                <a16:creationId xmlns:a16="http://schemas.microsoft.com/office/drawing/2014/main" id="{C85D7A1E-4787-401F-8A8C-B1C3A11CA33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9">
                  <p14:trim st="489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10233731" y="1320282"/>
            <a:ext cx="406400" cy="406400"/>
          </a:xfrm>
          <a:prstGeom prst="rect">
            <a:avLst/>
          </a:prstGeom>
        </p:spPr>
      </p:pic>
      <p:pic>
        <p:nvPicPr>
          <p:cNvPr id="24" name="Pluto">
            <a:hlinkClick r:id="" action="ppaction://media"/>
            <a:extLst>
              <a:ext uri="{FF2B5EF4-FFF2-40B4-BE49-F238E27FC236}">
                <a16:creationId xmlns:a16="http://schemas.microsoft.com/office/drawing/2014/main" id="{A3911534-3B53-4661-A27D-2D46F4F3DFD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0">
                  <p14:trim st="660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11316766" y="1320282"/>
            <a:ext cx="406400" cy="406400"/>
          </a:xfrm>
          <a:prstGeom prst="rect">
            <a:avLst/>
          </a:prstGeom>
        </p:spPr>
      </p:pic>
      <p:pic>
        <p:nvPicPr>
          <p:cNvPr id="26" name="Saturn">
            <a:hlinkClick r:id="" action="ppaction://media"/>
            <a:extLst>
              <a:ext uri="{FF2B5EF4-FFF2-40B4-BE49-F238E27FC236}">
                <a16:creationId xmlns:a16="http://schemas.microsoft.com/office/drawing/2014/main" id="{B1C08B9A-5158-4796-8564-0E1CE570245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1">
                  <p14:trim st="660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8124436" y="1294066"/>
            <a:ext cx="406400" cy="406400"/>
          </a:xfrm>
          <a:prstGeom prst="rect">
            <a:avLst/>
          </a:prstGeom>
        </p:spPr>
      </p:pic>
      <p:pic>
        <p:nvPicPr>
          <p:cNvPr id="31" name="Sun">
            <a:hlinkClick r:id="" action="ppaction://media"/>
            <a:extLst>
              <a:ext uri="{FF2B5EF4-FFF2-40B4-BE49-F238E27FC236}">
                <a16:creationId xmlns:a16="http://schemas.microsoft.com/office/drawing/2014/main" id="{DD8B0EC2-FF64-4CA2-8CF4-EE42A7380F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2">
                  <p14:trim st="625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1662616" y="1294066"/>
            <a:ext cx="406400" cy="406400"/>
          </a:xfrm>
          <a:prstGeom prst="rect">
            <a:avLst/>
          </a:prstGeom>
        </p:spPr>
      </p:pic>
      <p:pic>
        <p:nvPicPr>
          <p:cNvPr id="32" name="The moom">
            <a:hlinkClick r:id="" action="ppaction://media"/>
            <a:extLst>
              <a:ext uri="{FF2B5EF4-FFF2-40B4-BE49-F238E27FC236}">
                <a16:creationId xmlns:a16="http://schemas.microsoft.com/office/drawing/2014/main" id="{F24F00FA-14B4-42C3-9F32-DCD1021D1DD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3">
                  <p14:trim st="1338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531812" y="1322426"/>
            <a:ext cx="406400" cy="406400"/>
          </a:xfrm>
          <a:prstGeom prst="rect">
            <a:avLst/>
          </a:prstGeom>
        </p:spPr>
      </p:pic>
      <p:pic>
        <p:nvPicPr>
          <p:cNvPr id="33" name="The planets">
            <a:hlinkClick r:id="" action="ppaction://media"/>
            <a:extLst>
              <a:ext uri="{FF2B5EF4-FFF2-40B4-BE49-F238E27FC236}">
                <a16:creationId xmlns:a16="http://schemas.microsoft.com/office/drawing/2014/main" id="{74B247C3-C556-442B-8FFC-8FE76A59793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4">
                  <p14:trim st="2827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3793728" y="484957"/>
            <a:ext cx="406400" cy="406400"/>
          </a:xfrm>
          <a:prstGeom prst="rect">
            <a:avLst/>
          </a:prstGeom>
        </p:spPr>
      </p:pic>
      <p:pic>
        <p:nvPicPr>
          <p:cNvPr id="34" name="The sun is in the centre">
            <a:hlinkClick r:id="" action="ppaction://media"/>
            <a:extLst>
              <a:ext uri="{FF2B5EF4-FFF2-40B4-BE49-F238E27FC236}">
                <a16:creationId xmlns:a16="http://schemas.microsoft.com/office/drawing/2014/main" id="{5FF93DEC-52D4-4B4C-B348-471AC75BBDD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5">
                  <p14:trim st="262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3826945" y="4979234"/>
            <a:ext cx="406400" cy="406400"/>
          </a:xfrm>
          <a:prstGeom prst="rect">
            <a:avLst/>
          </a:prstGeom>
        </p:spPr>
      </p:pic>
      <p:pic>
        <p:nvPicPr>
          <p:cNvPr id="36" name="Uranus">
            <a:hlinkClick r:id="" action="ppaction://media"/>
            <a:extLst>
              <a:ext uri="{FF2B5EF4-FFF2-40B4-BE49-F238E27FC236}">
                <a16:creationId xmlns:a16="http://schemas.microsoft.com/office/drawing/2014/main" id="{14CA8C74-20A9-4630-9339-2DB9397B695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6">
                  <p14:trim st="657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9186639" y="1300314"/>
            <a:ext cx="406400" cy="406400"/>
          </a:xfrm>
          <a:prstGeom prst="rect">
            <a:avLst/>
          </a:prstGeom>
        </p:spPr>
      </p:pic>
      <p:pic>
        <p:nvPicPr>
          <p:cNvPr id="37" name="Venus2">
            <a:hlinkClick r:id="" action="ppaction://media"/>
            <a:extLst>
              <a:ext uri="{FF2B5EF4-FFF2-40B4-BE49-F238E27FC236}">
                <a16:creationId xmlns:a16="http://schemas.microsoft.com/office/drawing/2014/main" id="{DDAEBFD8-068E-4F4F-B882-AA0BE48C12C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7">
                  <p14:trim st="1994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3792743" y="132242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66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35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16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12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09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35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229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20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035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476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488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448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70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2152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456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1535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150</Words>
  <Application>Microsoft Office PowerPoint</Application>
  <PresentationFormat>Widescreen</PresentationFormat>
  <Paragraphs>83</Paragraphs>
  <Slides>1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SassoonPrimary</vt:lpstr>
      <vt:lpstr>SassoonPrimaryType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99</cp:revision>
  <cp:lastPrinted>2021-08-14T21:14:37Z</cp:lastPrinted>
  <dcterms:created xsi:type="dcterms:W3CDTF">2021-03-16T12:13:10Z</dcterms:created>
  <dcterms:modified xsi:type="dcterms:W3CDTF">2021-09-01T10:31:19Z</dcterms:modified>
  <cp:contentStatus/>
</cp:coreProperties>
</file>